
<file path=[Content_Types].xml><?xml version="1.0" encoding="utf-8"?>
<Types xmlns="http://schemas.openxmlformats.org/package/2006/content-types">
  <Override PartName="/_rels/.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2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_rels/presentation.xml.rels" ContentType="application/vnd.openxmlformats-package.relationships+xml"/>
  <Override PartName="/ppt/media/image19.png" ContentType="image/png"/>
  <Override PartName="/ppt/media/image17.png" ContentType="image/png"/>
  <Override PartName="/ppt/media/image16.png" ContentType="image/png"/>
  <Override PartName="/ppt/media/image15.png" ContentType="image/png"/>
  <Override PartName="/ppt/media/image14.png" ContentType="image/png"/>
  <Override PartName="/ppt/media/image13.png" ContentType="image/png"/>
  <Override PartName="/ppt/media/image12.png" ContentType="image/png"/>
  <Override PartName="/ppt/media/image18.jpeg" ContentType="image/jpeg"/>
  <Override PartName="/ppt/media/image11.png" ContentType="image/png"/>
  <Override PartName="/ppt/media/image4.png" ContentType="image/png"/>
  <Override PartName="/ppt/media/image3.png" ContentType="image/png"/>
  <Override PartName="/ppt/media/image2.png" ContentType="image/png"/>
  <Override PartName="/ppt/media/image1.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9.png" ContentType="image/png"/>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6226200" y="409824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838080" y="409824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838080" y="1825560"/>
            <a:ext cx="10515240" cy="435096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838080" y="1825560"/>
            <a:ext cx="10515240" cy="435096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3368880" y="1825560"/>
            <a:ext cx="5452920" cy="4350960"/>
          </a:xfrm>
          <a:prstGeom prst="rect">
            <a:avLst/>
          </a:prstGeom>
          <a:ln>
            <a:noFill/>
          </a:ln>
        </p:spPr>
      </p:pic>
      <p:pic>
        <p:nvPicPr>
          <p:cNvPr id="38" name="" descr=""/>
          <p:cNvPicPr/>
          <p:nvPr/>
        </p:nvPicPr>
        <p:blipFill>
          <a:blip r:embed="rId3"/>
          <a:stretch/>
        </p:blipFill>
        <p:spPr>
          <a:xfrm>
            <a:off x="3368880" y="1825560"/>
            <a:ext cx="5452920" cy="43509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45"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47" name="PlaceHolder 2"/>
          <p:cNvSpPr>
            <a:spLocks noGrp="1"/>
          </p:cNvSpPr>
          <p:nvPr>
            <p:ph type="body"/>
          </p:nvPr>
        </p:nvSpPr>
        <p:spPr>
          <a:xfrm>
            <a:off x="838080" y="1825560"/>
            <a:ext cx="10515240" cy="435096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49" name="PlaceHolder 2"/>
          <p:cNvSpPr>
            <a:spLocks noGrp="1"/>
          </p:cNvSpPr>
          <p:nvPr>
            <p:ph type="body"/>
          </p:nvPr>
        </p:nvSpPr>
        <p:spPr>
          <a:xfrm>
            <a:off x="838080" y="1825560"/>
            <a:ext cx="5131080" cy="435096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50" name="PlaceHolder 3"/>
          <p:cNvSpPr>
            <a:spLocks noGrp="1"/>
          </p:cNvSpPr>
          <p:nvPr>
            <p:ph type="body"/>
          </p:nvPr>
        </p:nvSpPr>
        <p:spPr>
          <a:xfrm>
            <a:off x="6226200" y="1825560"/>
            <a:ext cx="5131080" cy="435096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4" name="PlaceHolder 2"/>
          <p:cNvSpPr>
            <a:spLocks noGrp="1"/>
          </p:cNvSpPr>
          <p:nvPr>
            <p:ph type="body"/>
          </p:nvPr>
        </p:nvSpPr>
        <p:spPr>
          <a:xfrm>
            <a:off x="838080" y="182556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55" name="PlaceHolder 3"/>
          <p:cNvSpPr>
            <a:spLocks noGrp="1"/>
          </p:cNvSpPr>
          <p:nvPr>
            <p:ph type="body"/>
          </p:nvPr>
        </p:nvSpPr>
        <p:spPr>
          <a:xfrm>
            <a:off x="838080" y="409824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56" name="PlaceHolder 4"/>
          <p:cNvSpPr>
            <a:spLocks noGrp="1"/>
          </p:cNvSpPr>
          <p:nvPr>
            <p:ph type="body"/>
          </p:nvPr>
        </p:nvSpPr>
        <p:spPr>
          <a:xfrm>
            <a:off x="6226200" y="1825560"/>
            <a:ext cx="5131080" cy="435096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838080" y="1825560"/>
            <a:ext cx="5131080" cy="435096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59" name="PlaceHolder 3"/>
          <p:cNvSpPr>
            <a:spLocks noGrp="1"/>
          </p:cNvSpPr>
          <p:nvPr>
            <p:ph type="body"/>
          </p:nvPr>
        </p:nvSpPr>
        <p:spPr>
          <a:xfrm>
            <a:off x="6226200" y="182556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0" name="PlaceHolder 4"/>
          <p:cNvSpPr>
            <a:spLocks noGrp="1"/>
          </p:cNvSpPr>
          <p:nvPr>
            <p:ph type="body"/>
          </p:nvPr>
        </p:nvSpPr>
        <p:spPr>
          <a:xfrm>
            <a:off x="6226200" y="409824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2" name="PlaceHolder 2"/>
          <p:cNvSpPr>
            <a:spLocks noGrp="1"/>
          </p:cNvSpPr>
          <p:nvPr>
            <p:ph type="body"/>
          </p:nvPr>
        </p:nvSpPr>
        <p:spPr>
          <a:xfrm>
            <a:off x="838080" y="182556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3" name="PlaceHolder 3"/>
          <p:cNvSpPr>
            <a:spLocks noGrp="1"/>
          </p:cNvSpPr>
          <p:nvPr>
            <p:ph type="body"/>
          </p:nvPr>
        </p:nvSpPr>
        <p:spPr>
          <a:xfrm>
            <a:off x="6226200" y="182556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4" name="PlaceHolder 4"/>
          <p:cNvSpPr>
            <a:spLocks noGrp="1"/>
          </p:cNvSpPr>
          <p:nvPr>
            <p:ph type="body"/>
          </p:nvPr>
        </p:nvSpPr>
        <p:spPr>
          <a:xfrm>
            <a:off x="838080" y="4098240"/>
            <a:ext cx="1051524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6" name="PlaceHolder 2"/>
          <p:cNvSpPr>
            <a:spLocks noGrp="1"/>
          </p:cNvSpPr>
          <p:nvPr>
            <p:ph type="body"/>
          </p:nvPr>
        </p:nvSpPr>
        <p:spPr>
          <a:xfrm>
            <a:off x="838080" y="1825560"/>
            <a:ext cx="1051524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7" name="PlaceHolder 3"/>
          <p:cNvSpPr>
            <a:spLocks noGrp="1"/>
          </p:cNvSpPr>
          <p:nvPr>
            <p:ph type="body"/>
          </p:nvPr>
        </p:nvSpPr>
        <p:spPr>
          <a:xfrm>
            <a:off x="838080" y="4098240"/>
            <a:ext cx="1051524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838080" y="182556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6226200" y="182556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6226200" y="409824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2" name="PlaceHolder 5"/>
          <p:cNvSpPr>
            <a:spLocks noGrp="1"/>
          </p:cNvSpPr>
          <p:nvPr>
            <p:ph type="body"/>
          </p:nvPr>
        </p:nvSpPr>
        <p:spPr>
          <a:xfrm>
            <a:off x="838080" y="409824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74" name="PlaceHolder 2"/>
          <p:cNvSpPr>
            <a:spLocks noGrp="1"/>
          </p:cNvSpPr>
          <p:nvPr>
            <p:ph type="body"/>
          </p:nvPr>
        </p:nvSpPr>
        <p:spPr>
          <a:xfrm>
            <a:off x="838080" y="1825560"/>
            <a:ext cx="10515240" cy="435096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5" name="PlaceHolder 3"/>
          <p:cNvSpPr>
            <a:spLocks noGrp="1"/>
          </p:cNvSpPr>
          <p:nvPr>
            <p:ph type="body"/>
          </p:nvPr>
        </p:nvSpPr>
        <p:spPr>
          <a:xfrm>
            <a:off x="838080" y="1825560"/>
            <a:ext cx="10515240" cy="435096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pic>
        <p:nvPicPr>
          <p:cNvPr id="76" name="" descr=""/>
          <p:cNvPicPr/>
          <p:nvPr/>
        </p:nvPicPr>
        <p:blipFill>
          <a:blip r:embed="rId2"/>
          <a:stretch/>
        </p:blipFill>
        <p:spPr>
          <a:xfrm>
            <a:off x="3368880" y="1825560"/>
            <a:ext cx="5452920" cy="4350960"/>
          </a:xfrm>
          <a:prstGeom prst="rect">
            <a:avLst/>
          </a:prstGeom>
          <a:ln>
            <a:noFill/>
          </a:ln>
        </p:spPr>
      </p:pic>
      <p:pic>
        <p:nvPicPr>
          <p:cNvPr id="77" name="" descr=""/>
          <p:cNvPicPr/>
          <p:nvPr/>
        </p:nvPicPr>
        <p:blipFill>
          <a:blip r:embed="rId3"/>
          <a:stretch/>
        </p:blipFill>
        <p:spPr>
          <a:xfrm>
            <a:off x="3368880" y="1825560"/>
            <a:ext cx="5452920" cy="43509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838080" y="409824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6226200" y="1825560"/>
            <a:ext cx="5131080" cy="435096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gn="ctr">
              <a:lnSpc>
                <a:spcPct val="100000"/>
              </a:lnSpc>
            </a:pPr>
            <a:r>
              <a:rPr b="0" lang="en-US" sz="6000" spc="-1" strike="noStrike">
                <a:solidFill>
                  <a:srgbClr val="000000"/>
                </a:solidFill>
                <a:uFill>
                  <a:solidFill>
                    <a:srgbClr val="ffffff"/>
                  </a:solidFill>
                </a:uFill>
                <a:latin typeface="Calibri Light"/>
              </a:rPr>
              <a:t>Click to edit Master </a:t>
            </a:r>
            <a:r>
              <a:rPr b="0" lang="en-US" sz="6000" spc="-1" strike="noStrike">
                <a:solidFill>
                  <a:srgbClr val="000000"/>
                </a:solidFill>
                <a:uFill>
                  <a:solidFill>
                    <a:srgbClr val="ffffff"/>
                  </a:solidFill>
                </a:uFill>
                <a:latin typeface="Calibri Light"/>
              </a:rPr>
              <a:t>title style</a:t>
            </a:r>
            <a:endParaRPr b="0" lang="en-US" sz="180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p>
            <a:pPr>
              <a:lnSpc>
                <a:spcPct val="100000"/>
              </a:lnSpc>
            </a:pPr>
            <a:r>
              <a:rPr b="0" lang="en-US" sz="1200" spc="-1" strike="noStrike">
                <a:solidFill>
                  <a:srgbClr val="8b8b8b"/>
                </a:solidFill>
                <a:uFill>
                  <a:solidFill>
                    <a:srgbClr val="ffffff"/>
                  </a:solidFill>
                </a:uFill>
                <a:latin typeface="Calibri"/>
              </a:rPr>
              <a:t>10/31/18</a:t>
            </a:r>
            <a:endParaRPr b="0" lang="en-US" sz="1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p>
            <a:endParaRPr b="0" lang="en-US"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p>
            <a:pPr algn="r">
              <a:lnSpc>
                <a:spcPct val="100000"/>
              </a:lnSpc>
            </a:pPr>
            <a:fld id="{C774FF12-AB2D-4B27-80E0-7D3429ADB087}" type="slidenum">
              <a:rPr b="0" lang="en-US" sz="1200" spc="-1" strike="noStrike">
                <a:solidFill>
                  <a:srgbClr val="8b8b8b"/>
                </a:solidFill>
                <a:uFill>
                  <a:solidFill>
                    <a:srgbClr val="ffffff"/>
                  </a:solidFill>
                </a:uFill>
                <a:latin typeface="Calibri"/>
              </a:rPr>
              <a:t>&lt;number&gt;</a:t>
            </a:fld>
            <a:endParaRPr b="0" lang="en-US" sz="14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Click to edit the outline text format</a:t>
            </a:r>
            <a:endParaRPr b="0" lang="en-US" sz="28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2000" spc="-1" strike="noStrike">
                <a:solidFill>
                  <a:srgbClr val="000000"/>
                </a:solidFill>
                <a:uFill>
                  <a:solidFill>
                    <a:srgbClr val="ffffff"/>
                  </a:solidFill>
                </a:uFill>
                <a:latin typeface="Calibri"/>
              </a:rPr>
              <a:t>Second Outline Level</a:t>
            </a:r>
            <a:endParaRPr b="0" lang="en-US" sz="20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Calibri"/>
              </a:rPr>
              <a:t>Third Outline Level</a:t>
            </a:r>
            <a:endParaRPr b="0" lang="en-US" sz="18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Calibri"/>
              </a:rPr>
              <a:t>Fourth Outline Level</a:t>
            </a:r>
            <a:endParaRPr b="0" lang="en-US" sz="18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Fifth Outline Level</a:t>
            </a:r>
            <a:endParaRPr b="0" lang="en-US"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Sixth Outline Level</a:t>
            </a:r>
            <a:endParaRPr b="0" lang="en-US"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Seventh Outline Level</a:t>
            </a:r>
            <a:endParaRPr b="0" lang="en-US"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838080" y="365040"/>
            <a:ext cx="10515240" cy="1325160"/>
          </a:xfrm>
          <a:prstGeom prst="rect">
            <a:avLst/>
          </a:prstGeom>
        </p:spPr>
        <p:txBody>
          <a:bodyPr anchor="ctr"/>
          <a:p>
            <a:pPr>
              <a:lnSpc>
                <a:spcPct val="90000"/>
              </a:lnSpc>
            </a:pPr>
            <a:r>
              <a:rPr b="0" lang="en-US" sz="4400" spc="-1" strike="noStrike">
                <a:solidFill>
                  <a:srgbClr val="000000"/>
                </a:solidFill>
                <a:uFill>
                  <a:solidFill>
                    <a:srgbClr val="ffffff"/>
                  </a:solidFill>
                </a:uFill>
                <a:latin typeface="Calibri Light"/>
              </a:rPr>
              <a:t>Click to edit Master title style</a:t>
            </a:r>
            <a:endParaRPr b="0" lang="en-US" sz="1800" spc="-1" strike="noStrike">
              <a:solidFill>
                <a:srgbClr val="000000"/>
              </a:solidFill>
              <a:uFill>
                <a:solidFill>
                  <a:srgbClr val="ffffff"/>
                </a:solidFill>
              </a:uFill>
              <a:latin typeface="Calibri"/>
            </a:endParaRPr>
          </a:p>
        </p:txBody>
      </p:sp>
      <p:sp>
        <p:nvSpPr>
          <p:cNvPr id="40" name="PlaceHolder 2"/>
          <p:cNvSpPr>
            <a:spLocks noGrp="1"/>
          </p:cNvSpPr>
          <p:nvPr>
            <p:ph type="body"/>
          </p:nvPr>
        </p:nvSpPr>
        <p:spPr>
          <a:xfrm>
            <a:off x="838080" y="1825560"/>
            <a:ext cx="10515240" cy="4350960"/>
          </a:xfrm>
          <a:prstGeom prst="rect">
            <a:avLst/>
          </a:prstGeom>
        </p:spPr>
        <p:txBody>
          <a:bodyPr/>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Click to edit the outline text format</a:t>
            </a:r>
            <a:endParaRPr b="0" lang="en-US" sz="28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Calibri"/>
              </a:rPr>
              <a:t>Second Outline Level</a:t>
            </a:r>
            <a:endParaRPr b="0" lang="en-US" sz="28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Third Outline Level</a:t>
            </a:r>
            <a:endParaRPr b="0" lang="en-US" sz="28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2800" spc="-1" strike="noStrike">
                <a:solidFill>
                  <a:srgbClr val="000000"/>
                </a:solidFill>
                <a:uFill>
                  <a:solidFill>
                    <a:srgbClr val="ffffff"/>
                  </a:solidFill>
                </a:uFill>
                <a:latin typeface="Calibri"/>
              </a:rPr>
              <a:t>Fourth Outline Level</a:t>
            </a:r>
            <a:endParaRPr b="0" lang="en-US" sz="28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Fifth Outline Level</a:t>
            </a:r>
            <a:endParaRPr b="0" lang="en-US" sz="28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Sixth Outline Level</a:t>
            </a:r>
            <a:endParaRPr b="0" lang="en-US" sz="2800" spc="-1" strike="noStrike">
              <a:solidFill>
                <a:srgbClr val="000000"/>
              </a:solidFill>
              <a:uFill>
                <a:solidFill>
                  <a:srgbClr val="ffffff"/>
                </a:solidFill>
              </a:uFill>
              <a:latin typeface="Calibri"/>
            </a:endParaRPr>
          </a:p>
          <a:p>
            <a:pPr marL="228600" indent="-22824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Seventh Outline LevelClick to edit Master text styles</a:t>
            </a:r>
            <a:endParaRPr b="0" lang="en-US" sz="28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Second level</a:t>
            </a:r>
            <a:endParaRPr b="0" lang="en-US" sz="2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Third level</a:t>
            </a:r>
            <a:endParaRPr b="0" lang="en-US" sz="2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Fourth level</a:t>
            </a:r>
            <a:endParaRPr b="0" lang="en-US" sz="28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Fifth level</a:t>
            </a:r>
            <a:endParaRPr b="0" lang="en-US" sz="2800" spc="-1" strike="noStrike">
              <a:solidFill>
                <a:srgbClr val="000000"/>
              </a:solidFill>
              <a:uFill>
                <a:solidFill>
                  <a:srgbClr val="ffffff"/>
                </a:solidFill>
              </a:uFill>
              <a:latin typeface="Calibri"/>
            </a:endParaRPr>
          </a:p>
        </p:txBody>
      </p:sp>
      <p:sp>
        <p:nvSpPr>
          <p:cNvPr id="41" name="PlaceHolder 3"/>
          <p:cNvSpPr>
            <a:spLocks noGrp="1"/>
          </p:cNvSpPr>
          <p:nvPr>
            <p:ph type="dt"/>
          </p:nvPr>
        </p:nvSpPr>
        <p:spPr>
          <a:xfrm>
            <a:off x="838080" y="6356520"/>
            <a:ext cx="2742840" cy="364680"/>
          </a:xfrm>
          <a:prstGeom prst="rect">
            <a:avLst/>
          </a:prstGeom>
        </p:spPr>
        <p:txBody>
          <a:bodyPr anchor="ctr"/>
          <a:p>
            <a:pPr>
              <a:lnSpc>
                <a:spcPct val="100000"/>
              </a:lnSpc>
            </a:pPr>
            <a:r>
              <a:rPr b="0" lang="en-US" sz="1200" spc="-1" strike="noStrike">
                <a:solidFill>
                  <a:srgbClr val="8b8b8b"/>
                </a:solidFill>
                <a:uFill>
                  <a:solidFill>
                    <a:srgbClr val="ffffff"/>
                  </a:solidFill>
                </a:uFill>
                <a:latin typeface="Calibri"/>
              </a:rPr>
              <a:t>10/31/18</a:t>
            </a:r>
            <a:endParaRPr b="0" lang="en-US" sz="1400" spc="-1" strike="noStrike">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4038480" y="6356520"/>
            <a:ext cx="4114440" cy="364680"/>
          </a:xfrm>
          <a:prstGeom prst="rect">
            <a:avLst/>
          </a:prstGeom>
        </p:spPr>
        <p:txBody>
          <a:bodyPr anchor="ctr"/>
          <a:p>
            <a:endParaRPr b="0" lang="en-US" sz="2400" spc="-1" strike="noStrike">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8610480" y="6356520"/>
            <a:ext cx="2742840" cy="364680"/>
          </a:xfrm>
          <a:prstGeom prst="rect">
            <a:avLst/>
          </a:prstGeom>
        </p:spPr>
        <p:txBody>
          <a:bodyPr anchor="ctr"/>
          <a:p>
            <a:pPr algn="r">
              <a:lnSpc>
                <a:spcPct val="100000"/>
              </a:lnSpc>
            </a:pPr>
            <a:fld id="{C413A242-D416-4E0D-A57B-090C493745E5}" type="slidenum">
              <a:rPr b="0" lang="en-US" sz="1200" spc="-1" strike="noStrike">
                <a:solidFill>
                  <a:srgbClr val="8b8b8b"/>
                </a:solidFill>
                <a:uFill>
                  <a:solidFill>
                    <a:srgbClr val="ffffff"/>
                  </a:solidFill>
                </a:uFill>
                <a:latin typeface="Calibri"/>
              </a:rPr>
              <a:t>&lt;number&gt;</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TextShape 1"/>
          <p:cNvSpPr txBox="1"/>
          <p:nvPr/>
        </p:nvSpPr>
        <p:spPr>
          <a:xfrm>
            <a:off x="1523880" y="1122480"/>
            <a:ext cx="9143640" cy="2387160"/>
          </a:xfrm>
          <a:prstGeom prst="rect">
            <a:avLst/>
          </a:prstGeom>
          <a:noFill/>
          <a:ln>
            <a:noFill/>
          </a:ln>
        </p:spPr>
        <p:txBody>
          <a:bodyPr anchor="b"/>
          <a:p>
            <a:pPr algn="ctr">
              <a:lnSpc>
                <a:spcPct val="100000"/>
              </a:lnSpc>
            </a:pPr>
            <a:r>
              <a:rPr b="0" lang="en-US" sz="6000" spc="-1" strike="noStrike">
                <a:solidFill>
                  <a:srgbClr val="000000"/>
                </a:solidFill>
                <a:uFill>
                  <a:solidFill>
                    <a:srgbClr val="ffffff"/>
                  </a:solidFill>
                </a:uFill>
                <a:latin typeface="Calibri Light"/>
              </a:rPr>
              <a:t>
</a:t>
            </a:r>
            <a:r>
              <a:rPr b="0" lang="en-US" sz="6000" spc="-1" strike="noStrike">
                <a:solidFill>
                  <a:srgbClr val="000000"/>
                </a:solidFill>
                <a:uFill>
                  <a:solidFill>
                    <a:srgbClr val="ffffff"/>
                  </a:solidFill>
                </a:uFill>
                <a:latin typeface="Calibri Light"/>
              </a:rPr>
              <a:t>
</a:t>
            </a:r>
            <a:r>
              <a:rPr b="0" lang="en-US" sz="6000" spc="-1" strike="noStrike">
                <a:solidFill>
                  <a:srgbClr val="000000"/>
                </a:solidFill>
                <a:uFill>
                  <a:solidFill>
                    <a:srgbClr val="ffffff"/>
                  </a:solidFill>
                </a:uFill>
                <a:latin typeface="Calibri Light"/>
              </a:rPr>
              <a:t>
</a:t>
            </a:r>
            <a:r>
              <a:rPr b="0" lang="en-US" sz="6700" spc="-1" strike="noStrike">
                <a:solidFill>
                  <a:srgbClr val="000000"/>
                </a:solidFill>
                <a:uFill>
                  <a:solidFill>
                    <a:srgbClr val="ffffff"/>
                  </a:solidFill>
                </a:uFill>
                <a:latin typeface="Calibri Light"/>
              </a:rPr>
              <a:t>SCONE: </a:t>
            </a:r>
            <a:r>
              <a:rPr b="1" lang="en-US" sz="6700" spc="-1" strike="noStrike">
                <a:solidFill>
                  <a:srgbClr val="000000"/>
                </a:solidFill>
                <a:uFill>
                  <a:solidFill>
                    <a:srgbClr val="ffffff"/>
                  </a:solidFill>
                </a:uFill>
                <a:latin typeface="Calibri Light"/>
              </a:rPr>
              <a:t>S</a:t>
            </a:r>
            <a:r>
              <a:rPr b="0" lang="en-US" sz="6700" spc="-1" strike="noStrike">
                <a:solidFill>
                  <a:srgbClr val="000000"/>
                </a:solidFill>
                <a:uFill>
                  <a:solidFill>
                    <a:srgbClr val="ffffff"/>
                  </a:solidFill>
                </a:uFill>
                <a:latin typeface="Calibri Light"/>
              </a:rPr>
              <a:t>ecure Linux </a:t>
            </a:r>
            <a:r>
              <a:rPr b="1" lang="en-US" sz="6700" spc="-1" strike="noStrike">
                <a:solidFill>
                  <a:srgbClr val="000000"/>
                </a:solidFill>
                <a:uFill>
                  <a:solidFill>
                    <a:srgbClr val="ffffff"/>
                  </a:solidFill>
                </a:uFill>
                <a:latin typeface="Calibri Light"/>
              </a:rPr>
              <a:t>Con</a:t>
            </a:r>
            <a:r>
              <a:rPr b="0" lang="en-US" sz="6700" spc="-1" strike="noStrike">
                <a:solidFill>
                  <a:srgbClr val="000000"/>
                </a:solidFill>
                <a:uFill>
                  <a:solidFill>
                    <a:srgbClr val="ffffff"/>
                  </a:solidFill>
                </a:uFill>
                <a:latin typeface="Calibri Light"/>
              </a:rPr>
              <a:t>tainers </a:t>
            </a:r>
            <a:r>
              <a:rPr b="1" lang="en-US" sz="6700" spc="-1" strike="noStrike">
                <a:solidFill>
                  <a:srgbClr val="000000"/>
                </a:solidFill>
                <a:uFill>
                  <a:solidFill>
                    <a:srgbClr val="ffffff"/>
                  </a:solidFill>
                </a:uFill>
                <a:latin typeface="Calibri Light"/>
              </a:rPr>
              <a:t>E</a:t>
            </a:r>
            <a:r>
              <a:rPr b="0" lang="en-US" sz="6700" spc="-1" strike="noStrike">
                <a:solidFill>
                  <a:srgbClr val="000000"/>
                </a:solidFill>
                <a:uFill>
                  <a:solidFill>
                    <a:srgbClr val="ffffff"/>
                  </a:solidFill>
                </a:uFill>
                <a:latin typeface="Calibri Light"/>
              </a:rPr>
              <a:t>nvironments with Intel SGX</a:t>
            </a:r>
            <a:endParaRPr b="0" lang="en-US" sz="1800" spc="-1" strike="noStrike">
              <a:solidFill>
                <a:srgbClr val="000000"/>
              </a:solidFill>
              <a:uFill>
                <a:solidFill>
                  <a:srgbClr val="ffffff"/>
                </a:solidFill>
              </a:uFill>
              <a:latin typeface="Calibri"/>
            </a:endParaRPr>
          </a:p>
        </p:txBody>
      </p:sp>
      <p:sp>
        <p:nvSpPr>
          <p:cNvPr id="79" name="TextShape 2"/>
          <p:cNvSpPr txBox="1"/>
          <p:nvPr/>
        </p:nvSpPr>
        <p:spPr>
          <a:xfrm>
            <a:off x="1523880" y="3602160"/>
            <a:ext cx="9143640" cy="1655280"/>
          </a:xfrm>
          <a:prstGeom prst="rect">
            <a:avLst/>
          </a:prstGeom>
          <a:noFill/>
          <a:ln>
            <a:noFill/>
          </a:ln>
        </p:spPr>
        <p:txBody>
          <a:bodyPr/>
          <a:p>
            <a:pPr algn="ctr">
              <a:lnSpc>
                <a:spcPct val="100000"/>
              </a:lnSpc>
            </a:pPr>
            <a:r>
              <a:rPr b="0" lang="en-US" sz="2400" spc="-1" strike="noStrike">
                <a:solidFill>
                  <a:srgbClr val="000000"/>
                </a:solidFill>
                <a:uFill>
                  <a:solidFill>
                    <a:srgbClr val="ffffff"/>
                  </a:solidFill>
                </a:uFill>
                <a:latin typeface="Calibri"/>
              </a:rPr>
              <a:t>CS 795</a:t>
            </a:r>
            <a:endParaRPr b="0" lang="en-US" sz="3200" spc="-1" strike="noStrike">
              <a:solidFill>
                <a:srgbClr val="000000"/>
              </a:solidFill>
              <a:uFill>
                <a:solidFill>
                  <a:srgbClr val="ffffff"/>
                </a:solidFill>
              </a:uFill>
              <a:latin typeface="Arial"/>
            </a:endParaRPr>
          </a:p>
          <a:p>
            <a:pPr algn="ctr">
              <a:lnSpc>
                <a:spcPct val="100000"/>
              </a:lnSpc>
            </a:pPr>
            <a:r>
              <a:rPr b="0" lang="en-US" sz="2400" spc="-1" strike="noStrike">
                <a:solidFill>
                  <a:srgbClr val="000000"/>
                </a:solidFill>
                <a:uFill>
                  <a:solidFill>
                    <a:srgbClr val="ffffff"/>
                  </a:solidFill>
                </a:uFill>
                <a:latin typeface="Calibri"/>
              </a:rPr>
              <a:t>Pruthvik N Narayanaswamy</a:t>
            </a:r>
            <a:endParaRPr b="0" lang="en-US" sz="32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9" name="Picture 4" descr=""/>
          <p:cNvPicPr/>
          <p:nvPr/>
        </p:nvPicPr>
        <p:blipFill>
          <a:blip r:embed="rId1"/>
          <a:stretch/>
        </p:blipFill>
        <p:spPr>
          <a:xfrm>
            <a:off x="2252880" y="1395720"/>
            <a:ext cx="7646760" cy="435096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 name="Picture 4" descr=""/>
          <p:cNvPicPr/>
          <p:nvPr/>
        </p:nvPicPr>
        <p:blipFill>
          <a:blip r:embed="rId1"/>
          <a:stretch/>
        </p:blipFill>
        <p:spPr>
          <a:xfrm>
            <a:off x="2138400" y="1188720"/>
            <a:ext cx="7895160" cy="4470120"/>
          </a:xfrm>
          <a:prstGeom prst="rect">
            <a:avLst/>
          </a:prstGeom>
          <a:ln>
            <a:noFill/>
          </a:ln>
        </p:spPr>
      </p:pic>
      <p:pic>
        <p:nvPicPr>
          <p:cNvPr id="101" name="" descr=""/>
          <p:cNvPicPr/>
          <p:nvPr/>
        </p:nvPicPr>
        <p:blipFill>
          <a:blip r:embed="rId2"/>
          <a:stretch/>
        </p:blipFill>
        <p:spPr>
          <a:xfrm>
            <a:off x="173880" y="822960"/>
            <a:ext cx="11896200" cy="54252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Picture 4" descr=""/>
          <p:cNvPicPr/>
          <p:nvPr/>
        </p:nvPicPr>
        <p:blipFill>
          <a:blip r:embed="rId1"/>
          <a:stretch/>
        </p:blipFill>
        <p:spPr>
          <a:xfrm>
            <a:off x="2373120" y="1464120"/>
            <a:ext cx="7660440" cy="435096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 name="Picture 4" descr=""/>
          <p:cNvPicPr/>
          <p:nvPr/>
        </p:nvPicPr>
        <p:blipFill>
          <a:blip r:embed="rId1"/>
          <a:stretch/>
        </p:blipFill>
        <p:spPr>
          <a:xfrm>
            <a:off x="2387160" y="1324440"/>
            <a:ext cx="7537320" cy="435096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838080" y="365040"/>
            <a:ext cx="10515240" cy="13251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Light"/>
              </a:rPr>
              <a:t>Async System calls</a:t>
            </a:r>
            <a:endParaRPr b="0" lang="en-US" sz="1800" spc="-1" strike="noStrike">
              <a:solidFill>
                <a:srgbClr val="000000"/>
              </a:solidFill>
              <a:uFill>
                <a:solidFill>
                  <a:srgbClr val="ffffff"/>
                </a:solidFill>
              </a:uFill>
              <a:latin typeface="Calibri"/>
            </a:endParaRPr>
          </a:p>
        </p:txBody>
      </p:sp>
      <p:pic>
        <p:nvPicPr>
          <p:cNvPr id="105" name="Picture 4" descr=""/>
          <p:cNvPicPr/>
          <p:nvPr/>
        </p:nvPicPr>
        <p:blipFill>
          <a:blip r:embed="rId1"/>
          <a:stretch/>
        </p:blipFill>
        <p:spPr>
          <a:xfrm>
            <a:off x="2957040" y="1501920"/>
            <a:ext cx="6351840" cy="523980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838080" y="365040"/>
            <a:ext cx="10515240" cy="13251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Light"/>
              </a:rPr>
              <a:t>Integrate with Docker</a:t>
            </a:r>
            <a:endParaRPr b="0" lang="en-US" sz="1800" spc="-1" strike="noStrike">
              <a:solidFill>
                <a:srgbClr val="000000"/>
              </a:solidFill>
              <a:uFill>
                <a:solidFill>
                  <a:srgbClr val="ffffff"/>
                </a:solidFill>
              </a:uFill>
              <a:latin typeface="Calibri"/>
            </a:endParaRPr>
          </a:p>
        </p:txBody>
      </p:sp>
      <p:sp>
        <p:nvSpPr>
          <p:cNvPr id="107" name="TextShape 2"/>
          <p:cNvSpPr txBox="1"/>
          <p:nvPr/>
        </p:nvSpPr>
        <p:spPr>
          <a:xfrm>
            <a:off x="838080" y="1825560"/>
            <a:ext cx="10515240" cy="4350960"/>
          </a:xfrm>
          <a:prstGeom prst="rect">
            <a:avLst/>
          </a:prstGeom>
          <a:noFill/>
          <a:ln>
            <a:noFill/>
          </a:ln>
        </p:spPr>
        <p:txBody>
          <a:bodyPr/>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Does not require changes to be made to the Docker Engine or the Docker API</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Uses a wrapper around the Docker client, Scone client.</a:t>
            </a:r>
            <a:endParaRPr b="0" lang="en-US" sz="2800" spc="-1" strike="noStrike">
              <a:solidFill>
                <a:srgbClr val="000000"/>
              </a:solidFill>
              <a:uFill>
                <a:solidFill>
                  <a:srgbClr val="ffffff"/>
                </a:solidFill>
              </a:uFill>
              <a:latin typeface="Calibri"/>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838080" y="365040"/>
            <a:ext cx="10515240" cy="13251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Light"/>
              </a:rPr>
              <a:t>Workflow with Docker</a:t>
            </a:r>
            <a:endParaRPr b="0" lang="en-US" sz="1800" spc="-1" strike="noStrike">
              <a:solidFill>
                <a:srgbClr val="000000"/>
              </a:solidFill>
              <a:uFill>
                <a:solidFill>
                  <a:srgbClr val="ffffff"/>
                </a:solidFill>
              </a:uFill>
              <a:latin typeface="Calibri"/>
            </a:endParaRPr>
          </a:p>
        </p:txBody>
      </p:sp>
      <p:pic>
        <p:nvPicPr>
          <p:cNvPr id="109" name="Picture 4" descr=""/>
          <p:cNvPicPr/>
          <p:nvPr/>
        </p:nvPicPr>
        <p:blipFill>
          <a:blip r:embed="rId1"/>
          <a:stretch/>
        </p:blipFill>
        <p:spPr>
          <a:xfrm>
            <a:off x="1506960" y="2075040"/>
            <a:ext cx="5335920" cy="2665080"/>
          </a:xfrm>
          <a:prstGeom prst="rect">
            <a:avLst/>
          </a:prstGeom>
          <a:ln>
            <a:noFill/>
          </a:ln>
        </p:spPr>
      </p:pic>
      <p:sp>
        <p:nvSpPr>
          <p:cNvPr id="110" name="CustomShape 2"/>
          <p:cNvSpPr/>
          <p:nvPr/>
        </p:nvSpPr>
        <p:spPr>
          <a:xfrm>
            <a:off x="7603200" y="1972800"/>
            <a:ext cx="3356640" cy="3931560"/>
          </a:xfrm>
          <a:prstGeom prst="rect">
            <a:avLst/>
          </a:prstGeom>
          <a:noFill/>
          <a:ln>
            <a:noFill/>
          </a:ln>
        </p:spPr>
        <p:style>
          <a:lnRef idx="0"/>
          <a:fillRef idx="0"/>
          <a:effectRef idx="0"/>
          <a:fontRef idx="minor"/>
        </p:style>
        <p:txBody>
          <a:bodyPr/>
          <a:p>
            <a:pPr>
              <a:lnSpc>
                <a:spcPct val="100000"/>
              </a:lnSpc>
            </a:pPr>
            <a:r>
              <a:rPr b="0" lang="en-US" sz="1800" spc="-1" strike="noStrike">
                <a:solidFill>
                  <a:srgbClr val="000000"/>
                </a:solidFill>
                <a:uFill>
                  <a:solidFill>
                    <a:srgbClr val="ffffff"/>
                  </a:solidFill>
                </a:uFill>
                <a:latin typeface="Calibri"/>
              </a:rPr>
              <a:t>When a container instance is created from the image, a </a:t>
            </a:r>
            <a:r>
              <a:rPr b="0" i="1" lang="en-US" sz="1800" spc="-1" strike="noStrike">
                <a:solidFill>
                  <a:srgbClr val="000000"/>
                </a:solidFill>
                <a:uFill>
                  <a:solidFill>
                    <a:srgbClr val="ffffff"/>
                  </a:solidFill>
                </a:uFill>
                <a:latin typeface="Calibri"/>
              </a:rPr>
              <a:t>startup configuration file</a:t>
            </a:r>
            <a:r>
              <a:rPr b="0" lang="en-US" sz="1800" spc="-1" strike="noStrike">
                <a:solidFill>
                  <a:srgbClr val="000000"/>
                </a:solidFill>
                <a:uFill>
                  <a:solidFill>
                    <a:srgbClr val="ffffff"/>
                  </a:solidFill>
                </a:uFill>
                <a:latin typeface="Calibri"/>
              </a:rPr>
              <a:t> (SCF) is sent to it via a TLS protected network connection. The SCF contains keys to encrypt standard I/O streams, a hash of the FS protection file and its encryption key, application arguments, and environment variables.</a:t>
            </a:r>
            <a:endParaRPr b="0" lang="en-US" sz="1800" spc="-1" strike="noStrike">
              <a:solidFill>
                <a:srgbClr val="000000"/>
              </a:solidFill>
              <a:uFill>
                <a:solidFill>
                  <a:srgbClr val="ffffff"/>
                </a:solidFill>
              </a:uFill>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838080" y="365040"/>
            <a:ext cx="10515240" cy="13251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Light"/>
              </a:rPr>
              <a:t>Performance Benchmarks</a:t>
            </a:r>
            <a:endParaRPr b="0" lang="en-US" sz="1800" spc="-1" strike="noStrike">
              <a:solidFill>
                <a:srgbClr val="000000"/>
              </a:solidFill>
              <a:uFill>
                <a:solidFill>
                  <a:srgbClr val="ffffff"/>
                </a:solidFill>
              </a:uFill>
              <a:latin typeface="Calibri"/>
            </a:endParaRPr>
          </a:p>
        </p:txBody>
      </p:sp>
      <p:pic>
        <p:nvPicPr>
          <p:cNvPr id="112" name="Picture 4" descr=""/>
          <p:cNvPicPr/>
          <p:nvPr/>
        </p:nvPicPr>
        <p:blipFill>
          <a:blip r:embed="rId1"/>
          <a:stretch/>
        </p:blipFill>
        <p:spPr>
          <a:xfrm>
            <a:off x="1718640" y="1868400"/>
            <a:ext cx="8743680" cy="445464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838080" y="365040"/>
            <a:ext cx="10515240" cy="13251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Light"/>
              </a:rPr>
              <a:t>Application benchmark</a:t>
            </a:r>
            <a:endParaRPr b="0" lang="en-US" sz="1800" spc="-1" strike="noStrike">
              <a:solidFill>
                <a:srgbClr val="000000"/>
              </a:solidFill>
              <a:uFill>
                <a:solidFill>
                  <a:srgbClr val="ffffff"/>
                </a:solidFill>
              </a:uFill>
              <a:latin typeface="Calibri"/>
            </a:endParaRPr>
          </a:p>
        </p:txBody>
      </p:sp>
      <p:pic>
        <p:nvPicPr>
          <p:cNvPr id="114" name="Picture 4" descr=""/>
          <p:cNvPicPr/>
          <p:nvPr/>
        </p:nvPicPr>
        <p:blipFill>
          <a:blip r:embed="rId1"/>
          <a:stretch/>
        </p:blipFill>
        <p:spPr>
          <a:xfrm>
            <a:off x="2046960" y="2276280"/>
            <a:ext cx="8097840" cy="299304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838080" y="365040"/>
            <a:ext cx="10515240" cy="13251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Light"/>
              </a:rPr>
              <a:t>CPU Utilization</a:t>
            </a:r>
            <a:endParaRPr b="0" lang="en-US" sz="1800" spc="-1" strike="noStrike">
              <a:solidFill>
                <a:srgbClr val="000000"/>
              </a:solidFill>
              <a:uFill>
                <a:solidFill>
                  <a:srgbClr val="ffffff"/>
                </a:solidFill>
              </a:uFill>
              <a:latin typeface="Calibri"/>
            </a:endParaRPr>
          </a:p>
        </p:txBody>
      </p:sp>
      <p:pic>
        <p:nvPicPr>
          <p:cNvPr id="116" name="Picture 6" descr=""/>
          <p:cNvPicPr/>
          <p:nvPr/>
        </p:nvPicPr>
        <p:blipFill>
          <a:blip r:embed="rId1"/>
          <a:stretch/>
        </p:blipFill>
        <p:spPr>
          <a:xfrm>
            <a:off x="2120760" y="2571840"/>
            <a:ext cx="7939080" cy="268776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TextShape 1"/>
          <p:cNvSpPr txBox="1"/>
          <p:nvPr/>
        </p:nvSpPr>
        <p:spPr>
          <a:xfrm>
            <a:off x="838080" y="365040"/>
            <a:ext cx="10515240" cy="13251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Light"/>
              </a:rPr>
              <a:t>Motivation</a:t>
            </a:r>
            <a:endParaRPr b="0" lang="en-US" sz="1800" spc="-1" strike="noStrike">
              <a:solidFill>
                <a:srgbClr val="000000"/>
              </a:solidFill>
              <a:uFill>
                <a:solidFill>
                  <a:srgbClr val="ffffff"/>
                </a:solidFill>
              </a:uFill>
              <a:latin typeface="Calibri"/>
            </a:endParaRPr>
          </a:p>
        </p:txBody>
      </p:sp>
      <p:sp>
        <p:nvSpPr>
          <p:cNvPr id="81" name="TextShape 2"/>
          <p:cNvSpPr txBox="1"/>
          <p:nvPr/>
        </p:nvSpPr>
        <p:spPr>
          <a:xfrm>
            <a:off x="838080" y="1825560"/>
            <a:ext cx="10515240" cy="4350960"/>
          </a:xfrm>
          <a:prstGeom prst="rect">
            <a:avLst/>
          </a:prstGeom>
          <a:noFill/>
          <a:ln>
            <a:noFill/>
          </a:ln>
        </p:spPr>
        <p:txBody>
          <a:bodyPr/>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Cloud provider does not trust users and use VMS to isolate users from each other and the host.</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There is only one-way protection and users must implicity trust cloud providers.</a:t>
            </a:r>
            <a:endParaRPr b="0" lang="en-US" sz="2800" spc="-1" strike="noStrike">
              <a:solidFill>
                <a:srgbClr val="000000"/>
              </a:solidFill>
              <a:uFill>
                <a:solidFill>
                  <a:srgbClr val="ffffff"/>
                </a:solidFill>
              </a:uFill>
              <a:latin typeface="Calibri"/>
            </a:endParaRPr>
          </a:p>
          <a:p>
            <a:pPr>
              <a:lnSpc>
                <a:spcPct val="90000"/>
              </a:lnSpc>
            </a:pPr>
            <a:endParaRPr b="0" lang="en-US" sz="2800" spc="-1" strike="noStrike">
              <a:solidFill>
                <a:srgbClr val="000000"/>
              </a:solidFill>
              <a:uFill>
                <a:solidFill>
                  <a:srgbClr val="ffffff"/>
                </a:solidFill>
              </a:uFill>
              <a:latin typeface="Calibri"/>
            </a:endParaRPr>
          </a:p>
          <a:p>
            <a:pPr>
              <a:lnSpc>
                <a:spcPct val="100000"/>
              </a:lnSpc>
            </a:pPr>
            <a:r>
              <a:rPr b="0" lang="en-US" sz="2800" spc="-1" strike="noStrike">
                <a:solidFill>
                  <a:srgbClr val="000000"/>
                </a:solidFill>
                <a:uFill>
                  <a:solidFill>
                    <a:srgbClr val="ffffff"/>
                  </a:solidFill>
                </a:uFill>
                <a:latin typeface="Calibri"/>
              </a:rPr>
              <a:t>    </a:t>
            </a:r>
            <a:r>
              <a:rPr b="0" lang="en-US" sz="2800" spc="-1" strike="noStrike">
                <a:solidFill>
                  <a:srgbClr val="000000"/>
                </a:solidFill>
                <a:uFill>
                  <a:solidFill>
                    <a:srgbClr val="ffffff"/>
                  </a:solidFill>
                </a:uFill>
                <a:latin typeface="Calibri"/>
              </a:rPr>
              <a:t>Enter containers …</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Benefits of low overhead, lightweight, easy deployment etc.</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Existing container isolation mechanisms focus on protecting the environment from untrusted containers. </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Users want to protect the confidentiality and integrity of their application data from unauthorized accesses not only from containers, but also from higher-privileged system software, such as the OS kernel and the hypervisor</a:t>
            </a:r>
            <a:endParaRPr b="0" lang="en-US" sz="2800" spc="-1" strike="noStrike">
              <a:solidFill>
                <a:srgbClr val="000000"/>
              </a:solidFill>
              <a:uFill>
                <a:solidFill>
                  <a:srgbClr val="ffffff"/>
                </a:solidFill>
              </a:uFill>
              <a:latin typeface="Calibri"/>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838080" y="365040"/>
            <a:ext cx="10515240" cy="13251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Light"/>
              </a:rPr>
              <a:t>Application performance</a:t>
            </a:r>
            <a:endParaRPr b="0" lang="en-US" sz="1800" spc="-1" strike="noStrike">
              <a:solidFill>
                <a:srgbClr val="000000"/>
              </a:solidFill>
              <a:uFill>
                <a:solidFill>
                  <a:srgbClr val="ffffff"/>
                </a:solidFill>
              </a:uFill>
              <a:latin typeface="Calibri"/>
            </a:endParaRPr>
          </a:p>
        </p:txBody>
      </p:sp>
      <p:pic>
        <p:nvPicPr>
          <p:cNvPr id="118" name="Picture 6" descr=""/>
          <p:cNvPicPr/>
          <p:nvPr/>
        </p:nvPicPr>
        <p:blipFill>
          <a:blip r:embed="rId1"/>
          <a:stretch/>
        </p:blipFill>
        <p:spPr>
          <a:xfrm>
            <a:off x="3157920" y="2013480"/>
            <a:ext cx="5864760" cy="3243240"/>
          </a:xfrm>
          <a:prstGeom prst="rect">
            <a:avLst/>
          </a:prstGeom>
          <a:ln>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838080" y="365040"/>
            <a:ext cx="10515240" cy="13251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Light"/>
              </a:rPr>
              <a:t>Related Work</a:t>
            </a:r>
            <a:endParaRPr b="0" lang="en-US" sz="1800" spc="-1" strike="noStrike">
              <a:solidFill>
                <a:srgbClr val="000000"/>
              </a:solidFill>
              <a:uFill>
                <a:solidFill>
                  <a:srgbClr val="ffffff"/>
                </a:solidFill>
              </a:uFill>
              <a:latin typeface="Calibri"/>
            </a:endParaRPr>
          </a:p>
        </p:txBody>
      </p:sp>
      <p:sp>
        <p:nvSpPr>
          <p:cNvPr id="120" name="TextShape 2"/>
          <p:cNvSpPr txBox="1"/>
          <p:nvPr/>
        </p:nvSpPr>
        <p:spPr>
          <a:xfrm>
            <a:off x="838080" y="1825560"/>
            <a:ext cx="10515240" cy="4350960"/>
          </a:xfrm>
          <a:prstGeom prst="rect">
            <a:avLst/>
          </a:prstGeom>
          <a:noFill/>
          <a:ln>
            <a:noFill/>
          </a:ln>
        </p:spPr>
        <p:txBody>
          <a:bodyPr/>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Software protection against privileged code</a:t>
            </a:r>
            <a:endParaRPr b="0" lang="en-US" sz="2800" spc="-1" strike="noStrike">
              <a:solidFill>
                <a:srgbClr val="000000"/>
              </a:solidFill>
              <a:uFill>
                <a:solidFill>
                  <a:srgbClr val="ffffff"/>
                </a:solidFill>
              </a:uFill>
              <a:latin typeface="Calibri"/>
            </a:endParaRPr>
          </a:p>
          <a:p>
            <a:pPr lvl="1" marL="914400" indent="-456840">
              <a:lnSpc>
                <a:spcPct val="100000"/>
              </a:lnSpc>
              <a:buClr>
                <a:srgbClr val="000000"/>
              </a:buClr>
              <a:buFont typeface="Arial"/>
              <a:buAutoNum type="arabicPeriod"/>
            </a:pPr>
            <a:r>
              <a:rPr b="0" lang="en-US" sz="2400" spc="-1" strike="noStrike">
                <a:solidFill>
                  <a:srgbClr val="000000"/>
                </a:solidFill>
                <a:uFill>
                  <a:solidFill>
                    <a:srgbClr val="ffffff"/>
                  </a:solidFill>
                </a:uFill>
                <a:latin typeface="Calibri"/>
              </a:rPr>
              <a:t>Initial work such as NGSCB and Proxos executes untrusted and trusted OSs side-by side using virtualization, with security-sensitive applications hosted by the trusted OS. </a:t>
            </a:r>
            <a:endParaRPr b="0" lang="en-US" sz="2000" spc="-1" strike="noStrike">
              <a:solidFill>
                <a:srgbClr val="000000"/>
              </a:solidFill>
              <a:uFill>
                <a:solidFill>
                  <a:srgbClr val="ffffff"/>
                </a:solidFill>
              </a:uFill>
              <a:latin typeface="Calibri"/>
            </a:endParaRPr>
          </a:p>
          <a:p>
            <a:pPr lvl="1" marL="914400" indent="-456840">
              <a:lnSpc>
                <a:spcPct val="100000"/>
              </a:lnSpc>
              <a:buClr>
                <a:srgbClr val="000000"/>
              </a:buClr>
              <a:buFont typeface="Arial"/>
              <a:buAutoNum type="arabicPeriod"/>
            </a:pPr>
            <a:r>
              <a:rPr b="0" lang="en-US" sz="2400" spc="-1" strike="noStrike">
                <a:solidFill>
                  <a:srgbClr val="000000"/>
                </a:solidFill>
                <a:uFill>
                  <a:solidFill>
                    <a:srgbClr val="ffffff"/>
                  </a:solidFill>
                </a:uFill>
                <a:latin typeface="Calibri"/>
              </a:rPr>
              <a:t>Subsequent work, including Overshadow, SP3, InkTag and Virtual Ghost, has focused on reducing the size of the TCB by directly protecting application memory from unauthorized OS accesses</a:t>
            </a:r>
            <a:r>
              <a:rPr b="0" lang="en-US" sz="2400" spc="-1" strike="noStrike">
                <a:solidFill>
                  <a:srgbClr val="000000"/>
                </a:solidFill>
                <a:uFill>
                  <a:solidFill>
                    <a:srgbClr val="ffffff"/>
                  </a:solidFill>
                </a:uFill>
                <a:latin typeface="Calibri"/>
                <a:ea typeface="Calibri"/>
              </a:rPr>
              <a:t>.</a:t>
            </a:r>
            <a:endParaRPr b="0" lang="en-US" sz="20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r>
              <a:rPr b="0" lang="en-US" sz="2400" spc="-1" strike="noStrike">
                <a:solidFill>
                  <a:srgbClr val="000000"/>
                </a:solidFill>
                <a:uFill>
                  <a:solidFill>
                    <a:srgbClr val="ffffff"/>
                  </a:solidFill>
                </a:uFill>
                <a:latin typeface="Calibri"/>
                <a:ea typeface="Calibri"/>
              </a:rPr>
              <a:t>
</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838080" y="1825560"/>
            <a:ext cx="10515240" cy="4350960"/>
          </a:xfrm>
          <a:prstGeom prst="rect">
            <a:avLst/>
          </a:prstGeom>
          <a:noFill/>
          <a:ln>
            <a:noFill/>
          </a:ln>
        </p:spPr>
        <p:txBody>
          <a:bodyPr/>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Trusted hardware</a:t>
            </a:r>
            <a:endParaRPr b="0" lang="en-US" sz="2800" spc="-1" strike="noStrike">
              <a:solidFill>
                <a:srgbClr val="000000"/>
              </a:solidFill>
              <a:uFill>
                <a:solidFill>
                  <a:srgbClr val="ffffff"/>
                </a:solidFill>
              </a:uFill>
              <a:latin typeface="Calibri"/>
            </a:endParaRPr>
          </a:p>
          <a:p>
            <a:pPr lvl="1" marL="1200240" indent="-514080">
              <a:lnSpc>
                <a:spcPct val="100000"/>
              </a:lnSpc>
              <a:buClr>
                <a:srgbClr val="000000"/>
              </a:buClr>
              <a:buFont typeface="Arial"/>
              <a:buAutoNum type="arabicPeriod"/>
            </a:pPr>
            <a:r>
              <a:rPr b="0" lang="en-US" sz="2400" spc="-1" strike="noStrike">
                <a:solidFill>
                  <a:srgbClr val="000000"/>
                </a:solidFill>
                <a:uFill>
                  <a:solidFill>
                    <a:srgbClr val="ffffff"/>
                  </a:solidFill>
                </a:uFill>
                <a:latin typeface="Calibri"/>
              </a:rPr>
              <a:t>Secure co-processors offer tamper-proof physical isolation and can host arbitrary functionality. </a:t>
            </a:r>
            <a:endParaRPr b="0" lang="en-US" sz="2000" spc="-1" strike="noStrike">
              <a:solidFill>
                <a:srgbClr val="000000"/>
              </a:solidFill>
              <a:uFill>
                <a:solidFill>
                  <a:srgbClr val="ffffff"/>
                </a:solidFill>
              </a:uFill>
              <a:latin typeface="Calibri"/>
            </a:endParaRPr>
          </a:p>
          <a:p>
            <a:pPr lvl="1" marL="1200240" indent="-514080">
              <a:lnSpc>
                <a:spcPct val="100000"/>
              </a:lnSpc>
              <a:buClr>
                <a:srgbClr val="000000"/>
              </a:buClr>
              <a:buFont typeface="Arial"/>
              <a:buAutoNum type="arabicPeriod"/>
            </a:pPr>
            <a:r>
              <a:rPr b="0" lang="en-US" sz="2400" spc="-1" strike="noStrike">
                <a:solidFill>
                  <a:srgbClr val="000000"/>
                </a:solidFill>
                <a:uFill>
                  <a:solidFill>
                    <a:srgbClr val="ffffff"/>
                  </a:solidFill>
                </a:uFill>
                <a:latin typeface="Calibri"/>
              </a:rPr>
              <a:t>Trusted platform modules (TPM) offer tailored services for securing commodity systems.</a:t>
            </a:r>
            <a:endParaRPr b="0" lang="en-US" sz="2000" spc="-1" strike="noStrike">
              <a:solidFill>
                <a:srgbClr val="000000"/>
              </a:solidFill>
              <a:uFill>
                <a:solidFill>
                  <a:srgbClr val="ffffff"/>
                </a:solidFill>
              </a:uFill>
              <a:latin typeface="Calibri"/>
            </a:endParaRPr>
          </a:p>
          <a:p>
            <a:pPr lvl="1" marL="1200240" indent="-514080">
              <a:lnSpc>
                <a:spcPct val="100000"/>
              </a:lnSpc>
              <a:buClr>
                <a:srgbClr val="000000"/>
              </a:buClr>
              <a:buFont typeface="Arial"/>
              <a:buAutoNum type="arabicPeriod"/>
            </a:pPr>
            <a:r>
              <a:rPr b="0" lang="en-US" sz="2400" spc="-1" strike="noStrike">
                <a:solidFill>
                  <a:srgbClr val="000000"/>
                </a:solidFill>
                <a:uFill>
                  <a:solidFill>
                    <a:srgbClr val="ffffff"/>
                  </a:solidFill>
                </a:uFill>
                <a:latin typeface="Calibri"/>
              </a:rPr>
              <a:t>ARM TrustZone has two system personalities, secure and normal world. This split meets the needs of mobile devices in which a rich OS must be separated from the system software controlling basic operations.</a:t>
            </a:r>
            <a:endParaRPr b="0" lang="en-US" sz="2000" spc="-1" strike="noStrike">
              <a:solidFill>
                <a:srgbClr val="000000"/>
              </a:solidFill>
              <a:uFill>
                <a:solidFill>
                  <a:srgbClr val="ffffff"/>
                </a:solidFill>
              </a:uFill>
              <a:latin typeface="Calibri"/>
            </a:endParaRPr>
          </a:p>
          <a:p>
            <a:pPr lvl="1" marL="1200240" indent="-514080">
              <a:lnSpc>
                <a:spcPct val="100000"/>
              </a:lnSpc>
              <a:buClr>
                <a:srgbClr val="000000"/>
              </a:buClr>
              <a:buFont typeface="Arial"/>
              <a:buAutoNum type="arabicPeriod"/>
            </a:pPr>
            <a:r>
              <a:rPr b="0" lang="en-US" sz="2400" spc="-1" strike="noStrike">
                <a:solidFill>
                  <a:srgbClr val="000000"/>
                </a:solidFill>
                <a:uFill>
                  <a:solidFill>
                    <a:srgbClr val="ffffff"/>
                  </a:solidFill>
                </a:uFill>
                <a:latin typeface="Calibri"/>
              </a:rPr>
              <a:t>Intel SGX</a:t>
            </a:r>
            <a:endParaRPr b="0" lang="en-US" sz="2000" spc="-1" strike="noStrike">
              <a:solidFill>
                <a:srgbClr val="000000"/>
              </a:solidFill>
              <a:uFill>
                <a:solidFill>
                  <a:srgbClr val="ffffff"/>
                </a:solidFill>
              </a:uFill>
              <a:latin typeface="Calibri"/>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838080" y="365040"/>
            <a:ext cx="10515240" cy="13251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Light"/>
              </a:rPr>
              <a:t>References</a:t>
            </a:r>
            <a:endParaRPr b="0" lang="en-US" sz="1800" spc="-1" strike="noStrike">
              <a:solidFill>
                <a:srgbClr val="000000"/>
              </a:solidFill>
              <a:uFill>
                <a:solidFill>
                  <a:srgbClr val="ffffff"/>
                </a:solidFill>
              </a:uFill>
              <a:latin typeface="Calibri"/>
            </a:endParaRPr>
          </a:p>
        </p:txBody>
      </p:sp>
      <p:sp>
        <p:nvSpPr>
          <p:cNvPr id="123" name="TextShape 2"/>
          <p:cNvSpPr txBox="1"/>
          <p:nvPr/>
        </p:nvSpPr>
        <p:spPr>
          <a:xfrm>
            <a:off x="838080" y="1825560"/>
            <a:ext cx="10515240" cy="4350960"/>
          </a:xfrm>
          <a:prstGeom prst="rect">
            <a:avLst/>
          </a:prstGeom>
          <a:noFill/>
          <a:ln>
            <a:noFill/>
          </a:ln>
        </p:spPr>
        <p:txBody>
          <a:bodyPr/>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Anatomy of system call from https://www.usenix.org/sites/default/files/conference/protected-files/osdi16_slides_knauth.pdf</a:t>
            </a:r>
            <a:endParaRPr b="0" lang="en-US" sz="2800" spc="-1" strike="noStrike">
              <a:solidFill>
                <a:srgbClr val="000000"/>
              </a:solidFill>
              <a:uFill>
                <a:solidFill>
                  <a:srgbClr val="ffffff"/>
                </a:solidFill>
              </a:uFill>
              <a:latin typeface="Calibri"/>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658440" y="2682720"/>
            <a:ext cx="10515240" cy="1325160"/>
          </a:xfrm>
          <a:prstGeom prst="rect">
            <a:avLst/>
          </a:prstGeom>
          <a:noFill/>
          <a:ln>
            <a:noFill/>
          </a:ln>
        </p:spPr>
        <p:txBody>
          <a:bodyPr anchor="ctr"/>
          <a:p>
            <a:pPr algn="ctr">
              <a:lnSpc>
                <a:spcPct val="100000"/>
              </a:lnSpc>
            </a:pPr>
            <a:r>
              <a:rPr b="0" lang="en-US" sz="6000" spc="-1" strike="noStrike">
                <a:solidFill>
                  <a:srgbClr val="000000"/>
                </a:solidFill>
                <a:uFill>
                  <a:solidFill>
                    <a:srgbClr val="ffffff"/>
                  </a:solidFill>
                </a:uFill>
                <a:latin typeface="Calibri Light"/>
                <a:ea typeface="Calibri Light"/>
              </a:rPr>
              <a:t>Thank you</a:t>
            </a:r>
            <a:r>
              <a:rPr b="0" lang="en-US" sz="6000" spc="-1" strike="noStrike">
                <a:solidFill>
                  <a:srgbClr val="000000"/>
                </a:solidFill>
                <a:uFill>
                  <a:solidFill>
                    <a:srgbClr val="ffffff"/>
                  </a:solidFill>
                </a:uFill>
                <a:latin typeface="Calibri Light"/>
                <a:ea typeface="Calibri Light"/>
              </a:rPr>
              <a:t>
</a:t>
            </a:r>
            <a:r>
              <a:rPr b="0" lang="en-US" sz="6000" spc="-1" strike="noStrike">
                <a:solidFill>
                  <a:srgbClr val="000000"/>
                </a:solidFill>
                <a:uFill>
                  <a:solidFill>
                    <a:srgbClr val="ffffff"/>
                  </a:solidFill>
                </a:uFill>
                <a:latin typeface="Calibri Light"/>
                <a:ea typeface="Calibri Light"/>
              </a:rPr>
              <a:t>
</a:t>
            </a:r>
            <a:r>
              <a:rPr b="0" lang="en-US" sz="4400" spc="-1" strike="noStrike">
                <a:solidFill>
                  <a:srgbClr val="000000"/>
                </a:solidFill>
                <a:uFill>
                  <a:solidFill>
                    <a:srgbClr val="ffffff"/>
                  </a:solidFill>
                </a:uFill>
                <a:latin typeface="Calibri Light"/>
                <a:ea typeface="Calibri Light"/>
              </a:rPr>
              <a:t>Questions ?</a:t>
            </a:r>
            <a:endParaRPr b="0" lang="en-US" sz="1800" spc="-1" strike="noStrike">
              <a:solidFill>
                <a:srgbClr val="000000"/>
              </a:solidFill>
              <a:uFill>
                <a:solidFill>
                  <a:srgbClr val="ffffff"/>
                </a:solidFill>
              </a:uFill>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838080" y="365040"/>
            <a:ext cx="10515240" cy="13251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Light"/>
              </a:rPr>
              <a:t>Goals</a:t>
            </a:r>
            <a:endParaRPr b="0" lang="en-US" sz="1800" spc="-1" strike="noStrike">
              <a:solidFill>
                <a:srgbClr val="000000"/>
              </a:solidFill>
              <a:uFill>
                <a:solidFill>
                  <a:srgbClr val="ffffff"/>
                </a:solidFill>
              </a:uFill>
              <a:latin typeface="Calibri"/>
            </a:endParaRPr>
          </a:p>
        </p:txBody>
      </p:sp>
      <p:sp>
        <p:nvSpPr>
          <p:cNvPr id="83" name="TextShape 2"/>
          <p:cNvSpPr txBox="1"/>
          <p:nvPr/>
        </p:nvSpPr>
        <p:spPr>
          <a:xfrm>
            <a:off x="838080" y="1825560"/>
            <a:ext cx="10515240" cy="4350960"/>
          </a:xfrm>
          <a:prstGeom prst="rect">
            <a:avLst/>
          </a:prstGeom>
          <a:noFill/>
          <a:ln>
            <a:noFill/>
          </a:ln>
        </p:spPr>
        <p:txBody>
          <a:bodyPr/>
          <a:p>
            <a:pPr algn="ctr">
              <a:lnSpc>
                <a:spcPct val="100000"/>
              </a:lnSpc>
            </a:pPr>
            <a:r>
              <a:rPr b="0" lang="en-US" sz="4000" spc="-1" strike="noStrike">
                <a:solidFill>
                  <a:srgbClr val="000000"/>
                </a:solidFill>
                <a:uFill>
                  <a:solidFill>
                    <a:srgbClr val="ffffff"/>
                  </a:solidFill>
                </a:uFill>
                <a:latin typeface="Calibri"/>
              </a:rPr>
              <a:t>Run Unmodified Linux Applications in </a:t>
            </a:r>
            <a:r>
              <a:rPr b="0" i="1" lang="en-US" sz="4000" spc="-1" strike="noStrike">
                <a:solidFill>
                  <a:srgbClr val="000000"/>
                </a:solidFill>
                <a:uFill>
                  <a:solidFill>
                    <a:srgbClr val="ffffff"/>
                  </a:solidFill>
                </a:uFill>
                <a:latin typeface="Calibri"/>
              </a:rPr>
              <a:t>containers</a:t>
            </a:r>
            <a:r>
              <a:rPr b="0" lang="en-US" sz="4000" spc="-1" strike="noStrike">
                <a:solidFill>
                  <a:srgbClr val="000000"/>
                </a:solidFill>
                <a:uFill>
                  <a:solidFill>
                    <a:srgbClr val="ffffff"/>
                  </a:solidFill>
                </a:uFill>
                <a:latin typeface="Calibri"/>
              </a:rPr>
              <a:t> in an </a:t>
            </a:r>
            <a:r>
              <a:rPr b="0" i="1" lang="en-US" sz="4000" spc="-1" strike="noStrike">
                <a:solidFill>
                  <a:srgbClr val="000000"/>
                </a:solidFill>
                <a:uFill>
                  <a:solidFill>
                    <a:srgbClr val="ffffff"/>
                  </a:solidFill>
                </a:uFill>
                <a:latin typeface="Calibri"/>
              </a:rPr>
              <a:t>untrusted cloud securely</a:t>
            </a:r>
            <a:r>
              <a:rPr b="0" lang="en-US" sz="4000" spc="-1" strike="noStrike">
                <a:solidFill>
                  <a:srgbClr val="000000"/>
                </a:solidFill>
                <a:uFill>
                  <a:solidFill>
                    <a:srgbClr val="ffffff"/>
                  </a:solidFill>
                </a:uFill>
                <a:latin typeface="Calibri"/>
              </a:rPr>
              <a:t> and with </a:t>
            </a:r>
            <a:r>
              <a:rPr b="0" i="1" lang="en-US" sz="4000" spc="-1" strike="noStrike">
                <a:solidFill>
                  <a:srgbClr val="000000"/>
                </a:solidFill>
                <a:uFill>
                  <a:solidFill>
                    <a:srgbClr val="ffffff"/>
                  </a:solidFill>
                </a:uFill>
                <a:latin typeface="Calibri"/>
              </a:rPr>
              <a:t>acceptable performance</a:t>
            </a:r>
            <a:r>
              <a:rPr b="0" lang="en-US" sz="4000" spc="-1" strike="noStrike">
                <a:solidFill>
                  <a:srgbClr val="000000"/>
                </a:solidFill>
                <a:uFill>
                  <a:solidFill>
                    <a:srgbClr val="ffffff"/>
                  </a:solidFill>
                </a:uFill>
                <a:latin typeface="Calibri"/>
              </a:rPr>
              <a:t>.</a:t>
            </a:r>
            <a:endParaRPr b="0" lang="en-US" sz="2800" spc="-1" strike="noStrike">
              <a:solidFill>
                <a:srgbClr val="000000"/>
              </a:solidFill>
              <a:uFill>
                <a:solidFill>
                  <a:srgbClr val="ffffff"/>
                </a:solidFill>
              </a:uFill>
              <a:latin typeface="Calibri"/>
            </a:endParaRPr>
          </a:p>
          <a:p>
            <a:pPr>
              <a:lnSpc>
                <a:spcPct val="9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838080" y="365040"/>
            <a:ext cx="10515240" cy="13251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Light"/>
              </a:rPr>
              <a:t>SGX : Software Guard Extensions</a:t>
            </a:r>
            <a:endParaRPr b="0" lang="en-US" sz="1800" spc="-1" strike="noStrike">
              <a:solidFill>
                <a:srgbClr val="000000"/>
              </a:solidFill>
              <a:uFill>
                <a:solidFill>
                  <a:srgbClr val="ffffff"/>
                </a:solidFill>
              </a:uFill>
              <a:latin typeface="Calibri"/>
            </a:endParaRPr>
          </a:p>
        </p:txBody>
      </p:sp>
      <p:sp>
        <p:nvSpPr>
          <p:cNvPr id="85" name="TextShape 2"/>
          <p:cNvSpPr txBox="1"/>
          <p:nvPr/>
        </p:nvSpPr>
        <p:spPr>
          <a:xfrm>
            <a:off x="838080" y="1825560"/>
            <a:ext cx="10515240" cy="4350960"/>
          </a:xfrm>
          <a:prstGeom prst="rect">
            <a:avLst/>
          </a:prstGeom>
          <a:noFill/>
          <a:ln>
            <a:noFill/>
          </a:ln>
        </p:spPr>
        <p:txBody>
          <a:bodyPr/>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The SGX extension adds support for secure </a:t>
            </a:r>
            <a:r>
              <a:rPr b="0" i="1" lang="en-US" sz="2800" spc="-1" strike="noStrike">
                <a:solidFill>
                  <a:srgbClr val="000000"/>
                </a:solidFill>
                <a:uFill>
                  <a:solidFill>
                    <a:srgbClr val="ffffff"/>
                  </a:solidFill>
                </a:uFill>
                <a:latin typeface="Calibri"/>
              </a:rPr>
              <a:t>enclaves</a:t>
            </a:r>
            <a:r>
              <a:rPr b="0" lang="en-US" sz="2800" spc="-1" strike="noStrike">
                <a:solidFill>
                  <a:srgbClr val="000000"/>
                </a:solidFill>
                <a:uFill>
                  <a:solidFill>
                    <a:srgbClr val="ffffff"/>
                  </a:solidFill>
                </a:uFill>
                <a:latin typeface="Calibri"/>
              </a:rPr>
              <a:t> which shield application code and data from access by other software (including higher-privileged software)</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Inside an enclave both code and data reside in an </a:t>
            </a:r>
            <a:r>
              <a:rPr b="0" i="1" lang="en-US" sz="2800" spc="-1" strike="noStrike">
                <a:solidFill>
                  <a:srgbClr val="000000"/>
                </a:solidFill>
                <a:uFill>
                  <a:solidFill>
                    <a:srgbClr val="ffffff"/>
                  </a:solidFill>
                </a:uFill>
                <a:latin typeface="Calibri"/>
              </a:rPr>
              <a:t>enclave page cache</a:t>
            </a:r>
            <a:r>
              <a:rPr b="0" lang="en-US" sz="2800" spc="-1" strike="noStrike">
                <a:solidFill>
                  <a:srgbClr val="000000"/>
                </a:solidFill>
                <a:uFill>
                  <a:solidFill>
                    <a:srgbClr val="ffffff"/>
                  </a:solidFill>
                </a:uFill>
                <a:latin typeface="Calibri"/>
              </a:rPr>
              <a:t>(EPC)</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Only enclave can access enclave memory</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Multiple threads can operate within an enclave, each with its own 4KB thread local storage</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Some restrictions : syscalls not allowed inside enclaves</a:t>
            </a:r>
            <a:endParaRPr b="0" lang="en-US" sz="2800" spc="-1" strike="noStrike">
              <a:solidFill>
                <a:srgbClr val="000000"/>
              </a:solidFill>
              <a:uFill>
                <a:solidFill>
                  <a:srgbClr val="ffffff"/>
                </a:solidFill>
              </a:uFill>
              <a:latin typeface="Calibri"/>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extShape 1"/>
          <p:cNvSpPr txBox="1"/>
          <p:nvPr/>
        </p:nvSpPr>
        <p:spPr>
          <a:xfrm>
            <a:off x="838080" y="365040"/>
            <a:ext cx="10515240" cy="13251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Light"/>
              </a:rPr>
              <a:t>Performance Overheads ?</a:t>
            </a:r>
            <a:endParaRPr b="0" lang="en-US" sz="1800" spc="-1" strike="noStrike">
              <a:solidFill>
                <a:srgbClr val="000000"/>
              </a:solidFill>
              <a:uFill>
                <a:solidFill>
                  <a:srgbClr val="ffffff"/>
                </a:solidFill>
              </a:uFill>
              <a:latin typeface="Calibri"/>
            </a:endParaRPr>
          </a:p>
        </p:txBody>
      </p:sp>
      <p:sp>
        <p:nvSpPr>
          <p:cNvPr id="87" name="TextShape 2"/>
          <p:cNvSpPr txBox="1"/>
          <p:nvPr/>
        </p:nvSpPr>
        <p:spPr>
          <a:xfrm>
            <a:off x="838080" y="1825560"/>
            <a:ext cx="10515240" cy="4350960"/>
          </a:xfrm>
          <a:prstGeom prst="rect">
            <a:avLst/>
          </a:prstGeom>
          <a:noFill/>
          <a:ln>
            <a:noFill/>
          </a:ln>
        </p:spPr>
        <p:txBody>
          <a:bodyPr/>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Privileged instructions cannot execute inside the enclave, so threads must exit the enclave to make system calls</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On Intel Skylake CPUs, the EPC size is between 64 and 128 MB, therefore if applications with memory requirements exceeding the size of the EPC must pay for the costly encryption and integrity protection involved in moving pages out to DRAM.</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838080" y="365040"/>
            <a:ext cx="10515240" cy="13251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Light"/>
              </a:rPr>
              <a:t>Challenges</a:t>
            </a:r>
            <a:endParaRPr b="0" lang="en-US" sz="1800" spc="-1" strike="noStrike">
              <a:solidFill>
                <a:srgbClr val="000000"/>
              </a:solidFill>
              <a:uFill>
                <a:solidFill>
                  <a:srgbClr val="ffffff"/>
                </a:solidFill>
              </a:uFill>
              <a:latin typeface="Calibri"/>
            </a:endParaRPr>
          </a:p>
        </p:txBody>
      </p:sp>
      <p:sp>
        <p:nvSpPr>
          <p:cNvPr id="89" name="TextShape 2"/>
          <p:cNvSpPr txBox="1"/>
          <p:nvPr/>
        </p:nvSpPr>
        <p:spPr>
          <a:xfrm>
            <a:off x="838080" y="1614960"/>
            <a:ext cx="10515240" cy="4561560"/>
          </a:xfrm>
          <a:prstGeom prst="rect">
            <a:avLst/>
          </a:prstGeom>
          <a:noFill/>
          <a:ln>
            <a:noFill/>
          </a:ln>
        </p:spPr>
        <p:txBody>
          <a:bodyPr/>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Challenge 1 : Interface </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What should be stored in the enclave ?</a:t>
            </a:r>
            <a:endParaRPr b="0" lang="en-US" sz="2800" spc="-1" strike="noStrike">
              <a:solidFill>
                <a:srgbClr val="000000"/>
              </a:solidFill>
              <a:uFill>
                <a:solidFill>
                  <a:srgbClr val="ffffff"/>
                </a:solidFill>
              </a:uFill>
              <a:latin typeface="Calibri"/>
            </a:endParaRPr>
          </a:p>
        </p:txBody>
      </p:sp>
      <p:pic>
        <p:nvPicPr>
          <p:cNvPr id="90" name="Picture 4" descr=""/>
          <p:cNvPicPr/>
          <p:nvPr/>
        </p:nvPicPr>
        <p:blipFill>
          <a:blip r:embed="rId1"/>
          <a:stretch/>
        </p:blipFill>
        <p:spPr>
          <a:xfrm>
            <a:off x="1656720" y="2604600"/>
            <a:ext cx="3254040" cy="3289320"/>
          </a:xfrm>
          <a:prstGeom prst="rect">
            <a:avLst/>
          </a:prstGeom>
          <a:ln>
            <a:noFill/>
          </a:ln>
        </p:spPr>
      </p:pic>
      <p:pic>
        <p:nvPicPr>
          <p:cNvPr id="91" name="Picture 6" descr=""/>
          <p:cNvPicPr/>
          <p:nvPr/>
        </p:nvPicPr>
        <p:blipFill>
          <a:blip r:embed="rId2"/>
          <a:stretch/>
        </p:blipFill>
        <p:spPr>
          <a:xfrm>
            <a:off x="7362720" y="2599560"/>
            <a:ext cx="2742840" cy="329076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838080" y="365040"/>
            <a:ext cx="10515240" cy="13251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Light"/>
              </a:rPr>
              <a:t>Performance Challenge</a:t>
            </a:r>
            <a:endParaRPr b="0" lang="en-US" sz="1800" spc="-1" strike="noStrike">
              <a:solidFill>
                <a:srgbClr val="000000"/>
              </a:solidFill>
              <a:uFill>
                <a:solidFill>
                  <a:srgbClr val="ffffff"/>
                </a:solidFill>
              </a:uFill>
              <a:latin typeface="Calibri"/>
            </a:endParaRPr>
          </a:p>
        </p:txBody>
      </p:sp>
      <p:pic>
        <p:nvPicPr>
          <p:cNvPr id="93" name="Picture 4" descr=""/>
          <p:cNvPicPr/>
          <p:nvPr/>
        </p:nvPicPr>
        <p:blipFill>
          <a:blip r:embed="rId1"/>
          <a:stretch/>
        </p:blipFill>
        <p:spPr>
          <a:xfrm>
            <a:off x="1522800" y="1825560"/>
            <a:ext cx="9146160" cy="435096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838080" y="365040"/>
            <a:ext cx="10515240" cy="13251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Light"/>
              </a:rPr>
              <a:t>Scone Architecture</a:t>
            </a:r>
            <a:endParaRPr b="0" lang="en-US" sz="1800" spc="-1" strike="noStrike">
              <a:solidFill>
                <a:srgbClr val="000000"/>
              </a:solidFill>
              <a:uFill>
                <a:solidFill>
                  <a:srgbClr val="ffffff"/>
                </a:solidFill>
              </a:uFill>
              <a:latin typeface="Calibri"/>
            </a:endParaRPr>
          </a:p>
        </p:txBody>
      </p:sp>
      <p:pic>
        <p:nvPicPr>
          <p:cNvPr id="95" name="Picture 4" descr=""/>
          <p:cNvPicPr/>
          <p:nvPr/>
        </p:nvPicPr>
        <p:blipFill>
          <a:blip r:embed="rId1"/>
          <a:stretch/>
        </p:blipFill>
        <p:spPr>
          <a:xfrm>
            <a:off x="1095840" y="1771560"/>
            <a:ext cx="4138200" cy="4561560"/>
          </a:xfrm>
          <a:prstGeom prst="rect">
            <a:avLst/>
          </a:prstGeom>
          <a:ln>
            <a:noFill/>
          </a:ln>
        </p:spPr>
      </p:pic>
      <p:sp>
        <p:nvSpPr>
          <p:cNvPr id="96" name="CustomShape 2"/>
          <p:cNvSpPr/>
          <p:nvPr/>
        </p:nvSpPr>
        <p:spPr>
          <a:xfrm>
            <a:off x="5496120" y="2116080"/>
            <a:ext cx="5234040" cy="4357080"/>
          </a:xfrm>
          <a:prstGeom prst="rect">
            <a:avLst/>
          </a:prstGeom>
          <a:noFill/>
          <a:ln>
            <a:noFill/>
          </a:ln>
        </p:spPr>
        <p:style>
          <a:lnRef idx="0"/>
          <a:fillRef idx="0"/>
          <a:effectRef idx="0"/>
          <a:fontRef idx="minor"/>
        </p:style>
        <p:txBody>
          <a:bodyPr/>
          <a:p>
            <a:pPr marL="285840" indent="-28548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Enhanced C library = small TCB </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Asynchronous system calls and user space threading reduce number of enclave exits </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Network and file system shields actively protect user data</a:t>
            </a:r>
            <a:endParaRPr b="0" lang="en-US" sz="18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838080" y="365040"/>
            <a:ext cx="10515240" cy="1325160"/>
          </a:xfrm>
          <a:prstGeom prst="rect">
            <a:avLst/>
          </a:prstGeom>
          <a:noFill/>
          <a:ln>
            <a:noFill/>
          </a:ln>
        </p:spPr>
        <p:txBody>
          <a:bodyPr anchor="ctr"/>
          <a:p>
            <a:pPr algn="ctr">
              <a:lnSpc>
                <a:spcPct val="100000"/>
              </a:lnSpc>
            </a:pPr>
            <a:r>
              <a:rPr b="0" lang="en-US" sz="4400" spc="-1" strike="noStrike">
                <a:solidFill>
                  <a:srgbClr val="000000"/>
                </a:solidFill>
                <a:uFill>
                  <a:solidFill>
                    <a:srgbClr val="ffffff"/>
                  </a:solidFill>
                </a:uFill>
                <a:latin typeface="Calibri Light"/>
              </a:rPr>
              <a:t>Shields</a:t>
            </a:r>
            <a:endParaRPr b="0" lang="en-US" sz="1800" spc="-1" strike="noStrike">
              <a:solidFill>
                <a:srgbClr val="000000"/>
              </a:solidFill>
              <a:uFill>
                <a:solidFill>
                  <a:srgbClr val="ffffff"/>
                </a:solidFill>
              </a:uFill>
              <a:latin typeface="Calibri"/>
            </a:endParaRPr>
          </a:p>
        </p:txBody>
      </p:sp>
      <p:sp>
        <p:nvSpPr>
          <p:cNvPr id="98" name="TextShape 2"/>
          <p:cNvSpPr txBox="1"/>
          <p:nvPr/>
        </p:nvSpPr>
        <p:spPr>
          <a:xfrm>
            <a:off x="838080" y="1825560"/>
            <a:ext cx="10515240" cy="4350960"/>
          </a:xfrm>
          <a:prstGeom prst="rect">
            <a:avLst/>
          </a:prstGeom>
          <a:noFill/>
          <a:ln>
            <a:noFill/>
          </a:ln>
        </p:spPr>
        <p:txBody>
          <a:bodyPr/>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A file system shied protects the confidentiality and integrity of files, with transparent authentication and encryption.</a:t>
            </a:r>
            <a:endParaRPr b="0" lang="en-US" sz="2800" spc="-1" strike="noStrike">
              <a:solidFill>
                <a:srgbClr val="000000"/>
              </a:solidFill>
              <a:uFill>
                <a:solidFill>
                  <a:srgbClr val="ffffff"/>
                </a:solidFill>
              </a:uFill>
              <a:latin typeface="Calibri"/>
            </a:endParaRPr>
          </a:p>
          <a:p>
            <a:pPr marL="95400" indent="-22824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 network shield ensures that all network communications use TLS, </a:t>
            </a:r>
            <a:r>
              <a:rPr b="0" i="1" lang="en-US" sz="2800" spc="-1" strike="noStrike">
                <a:solidFill>
                  <a:srgbClr val="000000"/>
                </a:solidFill>
                <a:uFill>
                  <a:solidFill>
                    <a:srgbClr val="ffffff"/>
                  </a:solidFill>
                </a:uFill>
                <a:latin typeface="Calibri"/>
              </a:rPr>
              <a:t>terminated inside the enclave</a:t>
            </a:r>
            <a:r>
              <a:rPr b="0" lang="en-US" sz="2800" spc="-1" strike="noStrike">
                <a:solidFill>
                  <a:srgbClr val="000000"/>
                </a:solidFill>
                <a:uFill>
                  <a:solidFill>
                    <a:srgbClr val="ffffff"/>
                  </a:solidFill>
                </a:uFill>
                <a:latin typeface="Calibri"/>
              </a:rPr>
              <a:t>.</a:t>
            </a:r>
            <a:endParaRPr b="0" lang="en-US" sz="2800" spc="-1" strike="noStrike">
              <a:solidFill>
                <a:srgbClr val="000000"/>
              </a:solidFill>
              <a:uFill>
                <a:solidFill>
                  <a:srgbClr val="ffffff"/>
                </a:solidFill>
              </a:uFill>
              <a:latin typeface="Calibri"/>
            </a:endParaRPr>
          </a:p>
          <a:p>
            <a:pPr marL="95400" indent="-22824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 console shield protects the confidentiality of data sent via the stdin, stdout, and stderr streams.</a:t>
            </a:r>
            <a:endParaRPr b="0" lang="en-US" sz="2800" spc="-1" strike="noStrike">
              <a:solidFill>
                <a:srgbClr val="000000"/>
              </a:solidFill>
              <a:uFill>
                <a:solidFill>
                  <a:srgbClr val="ffffff"/>
                </a:solidFill>
              </a:uFill>
              <a:latin typeface="Calibri"/>
            </a:endParaRPr>
          </a:p>
          <a:p>
            <a:pPr>
              <a:lnSpc>
                <a:spcPct val="90000"/>
              </a:lnSpc>
            </a:pPr>
            <a:endParaRPr b="0" lang="en-US" sz="2800" spc="-1" strike="noStrike">
              <a:solidFill>
                <a:srgbClr val="000000"/>
              </a:solidFill>
              <a:uFill>
                <a:solidFill>
                  <a:srgbClr val="ffffff"/>
                </a:solidFill>
              </a:uFill>
              <a:latin typeface="Calibri"/>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1</TotalTime>
  <Application>LibreOffice/5.1.6.2$Linux_X86_64 LibreOffice_project/10m0$Build-2</Applicat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2013-07-15T20:26:40Z</dcterms:created>
  <dc:creator/>
  <dc:description/>
  <dc:language>en-US</dc:language>
  <cp:lastModifiedBy/>
  <dcterms:modified xsi:type="dcterms:W3CDTF">2018-10-31T17:11:12Z</dcterms:modified>
  <cp:revision>401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24</vt:i4>
  </property>
</Properties>
</file>