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05" r:id="rId1"/>
  </p:sldMasterIdLst>
  <p:notesMasterIdLst>
    <p:notesMasterId r:id="rId28"/>
  </p:notesMasterIdLst>
  <p:handoutMasterIdLst>
    <p:handoutMasterId r:id="rId29"/>
  </p:handoutMasterIdLst>
  <p:sldIdLst>
    <p:sldId id="1031" r:id="rId2"/>
    <p:sldId id="1035" r:id="rId3"/>
    <p:sldId id="1034" r:id="rId4"/>
    <p:sldId id="1033" r:id="rId5"/>
    <p:sldId id="752" r:id="rId6"/>
    <p:sldId id="996" r:id="rId7"/>
    <p:sldId id="877" r:id="rId8"/>
    <p:sldId id="886" r:id="rId9"/>
    <p:sldId id="1028" r:id="rId10"/>
    <p:sldId id="974" r:id="rId11"/>
    <p:sldId id="950" r:id="rId12"/>
    <p:sldId id="975" r:id="rId13"/>
    <p:sldId id="870" r:id="rId14"/>
    <p:sldId id="945" r:id="rId15"/>
    <p:sldId id="1036" r:id="rId16"/>
    <p:sldId id="1039" r:id="rId17"/>
    <p:sldId id="1038" r:id="rId18"/>
    <p:sldId id="1037" r:id="rId19"/>
    <p:sldId id="946" r:id="rId20"/>
    <p:sldId id="954" r:id="rId21"/>
    <p:sldId id="1040" r:id="rId22"/>
    <p:sldId id="504" r:id="rId23"/>
    <p:sldId id="908" r:id="rId24"/>
    <p:sldId id="910" r:id="rId25"/>
    <p:sldId id="898" r:id="rId26"/>
    <p:sldId id="385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DC0281-F04B-394A-BBBA-F6B9E3939D9C}">
          <p14:sldIdLst>
            <p14:sldId id="1031"/>
            <p14:sldId id="1035"/>
            <p14:sldId id="1034"/>
            <p14:sldId id="1033"/>
            <p14:sldId id="752"/>
            <p14:sldId id="996"/>
            <p14:sldId id="877"/>
            <p14:sldId id="886"/>
            <p14:sldId id="1028"/>
            <p14:sldId id="974"/>
            <p14:sldId id="950"/>
            <p14:sldId id="975"/>
            <p14:sldId id="870"/>
            <p14:sldId id="945"/>
            <p14:sldId id="1036"/>
            <p14:sldId id="1039"/>
            <p14:sldId id="1038"/>
            <p14:sldId id="1037"/>
            <p14:sldId id="946"/>
            <p14:sldId id="954"/>
            <p14:sldId id="1040"/>
            <p14:sldId id="504"/>
            <p14:sldId id="908"/>
            <p14:sldId id="910"/>
            <p14:sldId id="898"/>
            <p14:sldId id="3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nan luo" initials="l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BBA"/>
    <a:srgbClr val="939EAF"/>
    <a:srgbClr val="007A37"/>
    <a:srgbClr val="ADDB7B"/>
    <a:srgbClr val="D14D37"/>
    <a:srgbClr val="BB402B"/>
    <a:srgbClr val="0E12A6"/>
    <a:srgbClr val="260ACC"/>
    <a:srgbClr val="0072C8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72506" autoAdjust="0"/>
  </p:normalViewPr>
  <p:slideViewPr>
    <p:cSldViewPr snapToGrid="0" snapToObjects="1">
      <p:cViewPr varScale="1">
        <p:scale>
          <a:sx n="83" d="100"/>
          <a:sy n="83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2" d="100"/>
          <a:sy n="152" d="100"/>
        </p:scale>
        <p:origin x="-272" y="168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912A103-87D7-9A48-8406-06807B9792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2D21109-52E3-3641-BBD7-C9855F08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4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82FADA4-7FBE-D242-837B-6B6CF2441232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52D81D4-BF61-DC43-A45C-2D9F7C1E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5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7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3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5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7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2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5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6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2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5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1D4-BF61-DC43-A45C-2D9F7C1E64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2017年9月5日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2017年9月5日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8288"/>
            <a:ext cx="914399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274" y="56194"/>
            <a:ext cx="65089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5.png"/><Relationship Id="rId10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gif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gif"/><Relationship Id="rId5" Type="http://schemas.openxmlformats.org/officeDocument/2006/relationships/image" Target="../media/image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3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5.png"/><Relationship Id="rId7" Type="http://schemas.openxmlformats.org/officeDocument/2006/relationships/image" Target="../media/image3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792" y="3694251"/>
            <a:ext cx="8065511" cy="119269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Qiang Zeng</a:t>
            </a:r>
          </a:p>
          <a:p>
            <a:pPr algn="ctr"/>
            <a:r>
              <a:rPr lang="en-US" dirty="0" smtClean="0"/>
              <a:t>joint work with </a:t>
            </a:r>
          </a:p>
          <a:p>
            <a:pPr algn="ctr"/>
            <a:r>
              <a:rPr lang="en-US" dirty="0" err="1" smtClean="0"/>
              <a:t>Lannan</a:t>
            </a:r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smtClean="0"/>
              <a:t>, </a:t>
            </a:r>
            <a:r>
              <a:rPr lang="en-US" smtClean="0"/>
              <a:t>Chen </a:t>
            </a:r>
            <a:r>
              <a:rPr lang="en-US" dirty="0"/>
              <a:t>Cao, Kai Chen, Jian Liu, </a:t>
            </a:r>
            <a:r>
              <a:rPr lang="en-US" dirty="0" err="1"/>
              <a:t>Limin</a:t>
            </a:r>
            <a:r>
              <a:rPr lang="en-US" dirty="0"/>
              <a:t> Liu, </a:t>
            </a:r>
            <a:r>
              <a:rPr lang="en-US" dirty="0" err="1"/>
              <a:t>Neng</a:t>
            </a:r>
            <a:r>
              <a:rPr lang="en-US" dirty="0"/>
              <a:t> Gao, Min Yang, </a:t>
            </a:r>
            <a:r>
              <a:rPr lang="en-US" dirty="0" err="1"/>
              <a:t>Xinyu</a:t>
            </a:r>
            <a:r>
              <a:rPr lang="en-US" dirty="0"/>
              <a:t> Xing, and Peng Liu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696" y="1624281"/>
            <a:ext cx="8752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Symbolic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Execution of Android Framework with Applications to Vulnerability Discovery and Exploit Generation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590" y="840368"/>
            <a:ext cx="252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MobiSys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0590" y="2424545"/>
            <a:ext cx="4629134" cy="4093262"/>
          </a:xfrm>
          <a:prstGeom prst="rect">
            <a:avLst/>
          </a:prstGeom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“android app”的图片搜索结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29" y="2547993"/>
            <a:ext cx="1054783" cy="9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41730" y="3648157"/>
            <a:ext cx="4397545" cy="2750326"/>
            <a:chOff x="5390864" y="2057936"/>
            <a:chExt cx="2555841" cy="3894169"/>
          </a:xfrm>
        </p:grpSpPr>
        <p:sp>
          <p:nvSpPr>
            <p:cNvPr id="16" name="Rounded Rectangle 15"/>
            <p:cNvSpPr/>
            <p:nvPr/>
          </p:nvSpPr>
          <p:spPr>
            <a:xfrm>
              <a:off x="5390867" y="2057936"/>
              <a:ext cx="2555838" cy="2227391"/>
            </a:xfrm>
            <a:prstGeom prst="roundRect">
              <a:avLst/>
            </a:prstGeom>
            <a:gradFill>
              <a:gsLst>
                <a:gs pos="0">
                  <a:schemeClr val="accent2">
                    <a:tint val="50000"/>
                    <a:shade val="86000"/>
                    <a:satMod val="140000"/>
                  </a:schemeClr>
                </a:gs>
                <a:gs pos="0">
                  <a:schemeClr val="accent2">
                    <a:tint val="48000"/>
                    <a:satMod val="150000"/>
                  </a:schemeClr>
                </a:gs>
                <a:gs pos="1000">
                  <a:schemeClr val="accent2">
                    <a:tint val="28000"/>
                    <a:satMod val="16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Android Framework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90867" y="4285324"/>
              <a:ext cx="2555838" cy="840912"/>
            </a:xfrm>
            <a:prstGeom prst="roundRect">
              <a:avLst/>
            </a:prstGeom>
            <a:gradFill>
              <a:gsLst>
                <a:gs pos="0">
                  <a:schemeClr val="accent2">
                    <a:tint val="50000"/>
                    <a:shade val="86000"/>
                    <a:satMod val="140000"/>
                  </a:schemeClr>
                </a:gs>
                <a:gs pos="0">
                  <a:schemeClr val="accent2">
                    <a:tint val="48000"/>
                    <a:satMod val="150000"/>
                  </a:schemeClr>
                </a:gs>
                <a:gs pos="2000">
                  <a:schemeClr val="accent2">
                    <a:tint val="28000"/>
                    <a:satMod val="16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Libraries &amp; Runtime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90864" y="5126237"/>
              <a:ext cx="2555841" cy="825868"/>
            </a:xfrm>
            <a:prstGeom prst="roundRect">
              <a:avLst/>
            </a:prstGeom>
            <a:gradFill>
              <a:gsLst>
                <a:gs pos="0">
                  <a:schemeClr val="accent2">
                    <a:tint val="50000"/>
                    <a:shade val="86000"/>
                    <a:satMod val="140000"/>
                  </a:schemeClr>
                </a:gs>
                <a:gs pos="0">
                  <a:schemeClr val="accent2">
                    <a:tint val="48000"/>
                    <a:satMod val="150000"/>
                  </a:schemeClr>
                </a:gs>
                <a:gs pos="3000">
                  <a:schemeClr val="accent2">
                    <a:tint val="28000"/>
                    <a:satMod val="16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Kernel</a:t>
              </a:r>
              <a:endParaRPr lang="en-US" dirty="0"/>
            </a:p>
          </p:txBody>
        </p:sp>
      </p:grpSp>
      <p:pic>
        <p:nvPicPr>
          <p:cNvPr id="19" name="Picture 8" descr="“arrow red”的图片搜索结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3501" flipV="1">
            <a:off x="2869248" y="3197966"/>
            <a:ext cx="1330649" cy="7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相关图片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975">
            <a:off x="2242352" y="4041429"/>
            <a:ext cx="1248133" cy="6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“arrow red”的图片搜索结果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2126" flipV="1">
            <a:off x="1652314" y="3255373"/>
            <a:ext cx="1414702" cy="6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4309" y="299174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6" y="2221532"/>
            <a:ext cx="695975" cy="863405"/>
          </a:xfrm>
          <a:prstGeom prst="rect">
            <a:avLst/>
          </a:prstGeom>
        </p:spPr>
      </p:pic>
      <p:sp>
        <p:nvSpPr>
          <p:cNvPr id="90" name="Freeform 89"/>
          <p:cNvSpPr/>
          <p:nvPr/>
        </p:nvSpPr>
        <p:spPr>
          <a:xfrm rot="21033240">
            <a:off x="3296551" y="4327139"/>
            <a:ext cx="917177" cy="214270"/>
          </a:xfrm>
          <a:custGeom>
            <a:avLst/>
            <a:gdLst>
              <a:gd name="connsiteX0" fmla="*/ 1053885 w 1053885"/>
              <a:gd name="connsiteY0" fmla="*/ 186085 h 263600"/>
              <a:gd name="connsiteX1" fmla="*/ 898902 w 1053885"/>
              <a:gd name="connsiteY1" fmla="*/ 15604 h 263600"/>
              <a:gd name="connsiteX2" fmla="*/ 743919 w 1053885"/>
              <a:gd name="connsiteY2" fmla="*/ 263577 h 263600"/>
              <a:gd name="connsiteX3" fmla="*/ 635431 w 1053885"/>
              <a:gd name="connsiteY3" fmla="*/ 106 h 263600"/>
              <a:gd name="connsiteX4" fmla="*/ 433953 w 1053885"/>
              <a:gd name="connsiteY4" fmla="*/ 263577 h 263600"/>
              <a:gd name="connsiteX5" fmla="*/ 340963 w 1053885"/>
              <a:gd name="connsiteY5" fmla="*/ 15604 h 263600"/>
              <a:gd name="connsiteX6" fmla="*/ 0 w 1053885"/>
              <a:gd name="connsiteY6" fmla="*/ 46601 h 2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885" h="263600">
                <a:moveTo>
                  <a:pt x="1053885" y="186085"/>
                </a:moveTo>
                <a:cubicBezTo>
                  <a:pt x="1002224" y="94387"/>
                  <a:pt x="950563" y="2689"/>
                  <a:pt x="898902" y="15604"/>
                </a:cubicBezTo>
                <a:cubicBezTo>
                  <a:pt x="847241" y="28519"/>
                  <a:pt x="787831" y="266160"/>
                  <a:pt x="743919" y="263577"/>
                </a:cubicBezTo>
                <a:cubicBezTo>
                  <a:pt x="700007" y="260994"/>
                  <a:pt x="687092" y="106"/>
                  <a:pt x="635431" y="106"/>
                </a:cubicBezTo>
                <a:cubicBezTo>
                  <a:pt x="583770" y="106"/>
                  <a:pt x="483031" y="260994"/>
                  <a:pt x="433953" y="263577"/>
                </a:cubicBezTo>
                <a:cubicBezTo>
                  <a:pt x="384875" y="266160"/>
                  <a:pt x="413288" y="51767"/>
                  <a:pt x="340963" y="15604"/>
                </a:cubicBezTo>
                <a:cubicBezTo>
                  <a:pt x="268637" y="-20559"/>
                  <a:pt x="134318" y="13021"/>
                  <a:pt x="0" y="46601"/>
                </a:cubicBezTo>
              </a:path>
            </a:pathLst>
          </a:custGeom>
          <a:noFill/>
          <a:ln>
            <a:headEnd w="lg" len="lg"/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740546" y="3900976"/>
            <a:ext cx="643010" cy="891179"/>
            <a:chOff x="6480018" y="3539019"/>
            <a:chExt cx="643010" cy="891179"/>
          </a:xfrm>
        </p:grpSpPr>
        <p:grpSp>
          <p:nvGrpSpPr>
            <p:cNvPr id="92" name="Group 91"/>
            <p:cNvGrpSpPr/>
            <p:nvPr/>
          </p:nvGrpSpPr>
          <p:grpSpPr>
            <a:xfrm>
              <a:off x="6482948" y="3539019"/>
              <a:ext cx="640080" cy="381258"/>
              <a:chOff x="2034294" y="1655677"/>
              <a:chExt cx="640080" cy="405184"/>
            </a:xfrm>
          </p:grpSpPr>
          <p:sp>
            <p:nvSpPr>
              <p:cNvPr id="96" name="Diamond 95"/>
              <p:cNvSpPr/>
              <p:nvPr/>
            </p:nvSpPr>
            <p:spPr>
              <a:xfrm>
                <a:off x="2034294" y="1672148"/>
                <a:ext cx="640080" cy="388713"/>
              </a:xfrm>
              <a:prstGeom prst="diamond">
                <a:avLst/>
              </a:prstGeom>
              <a:solidFill>
                <a:srgbClr val="FFFF00"/>
              </a:solidFill>
              <a:ln w="15875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153648" y="1655677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a</a:t>
                </a:r>
                <a:r>
                  <a:rPr lang="en-US" i="1" baseline="-12000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6480018" y="4033442"/>
              <a:ext cx="640080" cy="396756"/>
              <a:chOff x="2180905" y="2165953"/>
              <a:chExt cx="640080" cy="409240"/>
            </a:xfrm>
          </p:grpSpPr>
          <p:sp>
            <p:nvSpPr>
              <p:cNvPr id="94" name="Diamond 93"/>
              <p:cNvSpPr/>
              <p:nvPr/>
            </p:nvSpPr>
            <p:spPr>
              <a:xfrm>
                <a:off x="2180905" y="2197925"/>
                <a:ext cx="640080" cy="377268"/>
              </a:xfrm>
              <a:prstGeom prst="diamond">
                <a:avLst/>
              </a:prstGeom>
              <a:solidFill>
                <a:srgbClr val="FFFF00"/>
              </a:solidFill>
              <a:ln w="15875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100" i="1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300259" y="2165953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a</a:t>
                </a:r>
                <a:r>
                  <a:rPr lang="en-US" i="1" baseline="-12000" dirty="0" smtClean="0"/>
                  <a:t>0</a:t>
                </a:r>
                <a:endParaRPr lang="en-US" dirty="0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376796" y="4063682"/>
            <a:ext cx="2528526" cy="1048955"/>
            <a:chOff x="1431738" y="4673996"/>
            <a:chExt cx="2528526" cy="853676"/>
          </a:xfrm>
        </p:grpSpPr>
        <p:grpSp>
          <p:nvGrpSpPr>
            <p:cNvPr id="105" name="Group 104"/>
            <p:cNvGrpSpPr/>
            <p:nvPr/>
          </p:nvGrpSpPr>
          <p:grpSpPr>
            <a:xfrm>
              <a:off x="1431738" y="5036070"/>
              <a:ext cx="2528526" cy="491602"/>
              <a:chOff x="1431738" y="5036070"/>
              <a:chExt cx="2528526" cy="491602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1431738" y="5036070"/>
                <a:ext cx="2528526" cy="365809"/>
              </a:xfrm>
              <a:custGeom>
                <a:avLst/>
                <a:gdLst>
                  <a:gd name="connsiteX0" fmla="*/ 2448732 w 2528526"/>
                  <a:gd name="connsiteY0" fmla="*/ 0 h 333463"/>
                  <a:gd name="connsiteX1" fmla="*/ 2495227 w 2528526"/>
                  <a:gd name="connsiteY1" fmla="*/ 325465 h 333463"/>
                  <a:gd name="connsiteX2" fmla="*/ 2014779 w 2528526"/>
                  <a:gd name="connsiteY2" fmla="*/ 232475 h 333463"/>
                  <a:gd name="connsiteX3" fmla="*/ 1286359 w 2528526"/>
                  <a:gd name="connsiteY3" fmla="*/ 216977 h 333463"/>
                  <a:gd name="connsiteX4" fmla="*/ 929898 w 2528526"/>
                  <a:gd name="connsiteY4" fmla="*/ 92990 h 333463"/>
                  <a:gd name="connsiteX5" fmla="*/ 511444 w 2528526"/>
                  <a:gd name="connsiteY5" fmla="*/ 123987 h 333463"/>
                  <a:gd name="connsiteX6" fmla="*/ 0 w 2528526"/>
                  <a:gd name="connsiteY6" fmla="*/ 61994 h 33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8526" h="333463">
                    <a:moveTo>
                      <a:pt x="2448732" y="0"/>
                    </a:moveTo>
                    <a:cubicBezTo>
                      <a:pt x="2508142" y="143359"/>
                      <a:pt x="2567553" y="286719"/>
                      <a:pt x="2495227" y="325465"/>
                    </a:cubicBezTo>
                    <a:cubicBezTo>
                      <a:pt x="2422901" y="364211"/>
                      <a:pt x="2216257" y="250556"/>
                      <a:pt x="2014779" y="232475"/>
                    </a:cubicBezTo>
                    <a:cubicBezTo>
                      <a:pt x="1813301" y="214394"/>
                      <a:pt x="1467172" y="240224"/>
                      <a:pt x="1286359" y="216977"/>
                    </a:cubicBezTo>
                    <a:cubicBezTo>
                      <a:pt x="1105546" y="193730"/>
                      <a:pt x="1059050" y="108488"/>
                      <a:pt x="929898" y="92990"/>
                    </a:cubicBezTo>
                    <a:cubicBezTo>
                      <a:pt x="800746" y="77492"/>
                      <a:pt x="666427" y="129153"/>
                      <a:pt x="511444" y="123987"/>
                    </a:cubicBezTo>
                    <a:cubicBezTo>
                      <a:pt x="356461" y="118821"/>
                      <a:pt x="178230" y="90407"/>
                      <a:pt x="0" y="61994"/>
                    </a:cubicBezTo>
                  </a:path>
                </a:pathLst>
              </a:custGeom>
              <a:noFill/>
              <a:ln>
                <a:headEnd type="arrow" w="lg" len="lg"/>
                <a:tailEnd type="arrow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94807">
                <a:off x="2214730" y="5213351"/>
                <a:ext cx="1167845" cy="314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Access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2" name="Freeform 111"/>
            <p:cNvSpPr/>
            <p:nvPr/>
          </p:nvSpPr>
          <p:spPr>
            <a:xfrm>
              <a:off x="1442720" y="4673996"/>
              <a:ext cx="731520" cy="475488"/>
            </a:xfrm>
            <a:custGeom>
              <a:avLst/>
              <a:gdLst>
                <a:gd name="connsiteX0" fmla="*/ 629920 w 629920"/>
                <a:gd name="connsiteY0" fmla="*/ 467360 h 467360"/>
                <a:gd name="connsiteX1" fmla="*/ 304800 w 629920"/>
                <a:gd name="connsiteY1" fmla="*/ 365760 h 467360"/>
                <a:gd name="connsiteX2" fmla="*/ 0 w 629920"/>
                <a:gd name="connsiteY2" fmla="*/ 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920" h="467360">
                  <a:moveTo>
                    <a:pt x="629920" y="467360"/>
                  </a:moveTo>
                  <a:cubicBezTo>
                    <a:pt x="519853" y="455506"/>
                    <a:pt x="409787" y="443653"/>
                    <a:pt x="304800" y="365760"/>
                  </a:cubicBezTo>
                  <a:cubicBezTo>
                    <a:pt x="199813" y="287867"/>
                    <a:pt x="99906" y="143933"/>
                    <a:pt x="0" y="0"/>
                  </a:cubicBezTo>
                </a:path>
              </a:pathLst>
            </a:custGeom>
            <a:noFill/>
            <a:ln>
              <a:tailEnd type="arrow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57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Exploit a Framework Vulnerability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60684" y="2961987"/>
            <a:ext cx="1965960" cy="0"/>
          </a:xfrm>
          <a:prstGeom prst="straightConnector1">
            <a:avLst/>
          </a:prstGeom>
          <a:ln w="50800" cmpd="sng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510878" y="2458819"/>
            <a:ext cx="1706507" cy="1949773"/>
            <a:chOff x="1932883" y="2305612"/>
            <a:chExt cx="1956527" cy="2326358"/>
          </a:xfrm>
        </p:grpSpPr>
        <p:sp>
          <p:nvSpPr>
            <p:cNvPr id="43" name="Rounded Rectangle 42"/>
            <p:cNvSpPr/>
            <p:nvPr/>
          </p:nvSpPr>
          <p:spPr>
            <a:xfrm>
              <a:off x="1932883" y="2305612"/>
              <a:ext cx="1956527" cy="232635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Document 43"/>
            <p:cNvSpPr/>
            <p:nvPr/>
          </p:nvSpPr>
          <p:spPr>
            <a:xfrm>
              <a:off x="2093224" y="3933530"/>
              <a:ext cx="1658323" cy="590189"/>
            </a:xfrm>
            <a:prstGeom prst="flowChartDocument">
              <a:avLst/>
            </a:prstGeom>
            <a:ln w="15875">
              <a:solidFill>
                <a:srgbClr val="5A5A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</a:t>
              </a:r>
              <a:r>
                <a:rPr lang="en-US" sz="1600" dirty="0" smtClean="0"/>
                <a:t>esources</a:t>
              </a:r>
              <a:endParaRPr lang="en-US" dirty="0"/>
            </a:p>
          </p:txBody>
        </p:sp>
        <p:sp>
          <p:nvSpPr>
            <p:cNvPr id="47" name="Flowchart: Document 46"/>
            <p:cNvSpPr/>
            <p:nvPr/>
          </p:nvSpPr>
          <p:spPr>
            <a:xfrm>
              <a:off x="2089208" y="3211904"/>
              <a:ext cx="1691220" cy="614363"/>
            </a:xfrm>
            <a:prstGeom prst="flowChartDocument">
              <a:avLst/>
            </a:prstGeom>
            <a:ln w="15875">
              <a:solidFill>
                <a:srgbClr val="5A5A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AndroidManifest.xml</a:t>
              </a:r>
              <a:endParaRPr lang="en-US" dirty="0"/>
            </a:p>
          </p:txBody>
        </p:sp>
        <p:sp>
          <p:nvSpPr>
            <p:cNvPr id="46" name="Flowchart: Document 45"/>
            <p:cNvSpPr/>
            <p:nvPr/>
          </p:nvSpPr>
          <p:spPr>
            <a:xfrm>
              <a:off x="2093224" y="2427864"/>
              <a:ext cx="1658323" cy="672885"/>
            </a:xfrm>
            <a:prstGeom prst="flowChartDocument">
              <a:avLst/>
            </a:prstGeom>
            <a:ln w="15875">
              <a:solidFill>
                <a:srgbClr val="5A5A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Dalvik</a:t>
              </a:r>
              <a:r>
                <a:rPr lang="en-US" sz="1600" dirty="0" smtClean="0"/>
                <a:t> bytecode</a:t>
              </a:r>
              <a:endParaRPr lang="en-US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99628" y="3213693"/>
            <a:ext cx="1350223" cy="427863"/>
            <a:chOff x="6482948" y="3492414"/>
            <a:chExt cx="1350223" cy="427863"/>
          </a:xfrm>
        </p:grpSpPr>
        <p:grpSp>
          <p:nvGrpSpPr>
            <p:cNvPr id="48" name="Group 47"/>
            <p:cNvGrpSpPr/>
            <p:nvPr/>
          </p:nvGrpSpPr>
          <p:grpSpPr>
            <a:xfrm>
              <a:off x="6482948" y="3539019"/>
              <a:ext cx="640080" cy="381258"/>
              <a:chOff x="2034294" y="1655677"/>
              <a:chExt cx="640080" cy="405184"/>
            </a:xfrm>
          </p:grpSpPr>
          <p:sp>
            <p:nvSpPr>
              <p:cNvPr id="49" name="Diamond 48"/>
              <p:cNvSpPr/>
              <p:nvPr/>
            </p:nvSpPr>
            <p:spPr>
              <a:xfrm>
                <a:off x="2034294" y="1672148"/>
                <a:ext cx="640080" cy="388713"/>
              </a:xfrm>
              <a:prstGeom prst="diamond">
                <a:avLst/>
              </a:prstGeom>
              <a:solidFill>
                <a:srgbClr val="FFFF00"/>
              </a:solidFill>
              <a:ln w="15875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153648" y="1655677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a</a:t>
                </a:r>
                <a:r>
                  <a:rPr lang="en-US" i="1" baseline="-12000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193091" y="3492414"/>
              <a:ext cx="640080" cy="396756"/>
              <a:chOff x="2893978" y="1607901"/>
              <a:chExt cx="640080" cy="409240"/>
            </a:xfrm>
          </p:grpSpPr>
          <p:sp>
            <p:nvSpPr>
              <p:cNvPr id="52" name="Diamond 51"/>
              <p:cNvSpPr/>
              <p:nvPr/>
            </p:nvSpPr>
            <p:spPr>
              <a:xfrm>
                <a:off x="2893978" y="1639873"/>
                <a:ext cx="640080" cy="377268"/>
              </a:xfrm>
              <a:prstGeom prst="diamond">
                <a:avLst/>
              </a:prstGeom>
              <a:solidFill>
                <a:srgbClr val="FFFF00"/>
              </a:solidFill>
              <a:ln w="15875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100" i="1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13332" y="1607901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a</a:t>
                </a:r>
                <a:r>
                  <a:rPr lang="en-US" i="1" baseline="-12000" dirty="0" smtClean="0"/>
                  <a:t>0</a:t>
                </a:r>
                <a:endParaRPr lang="en-US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122330" y="2368683"/>
            <a:ext cx="1727697" cy="917100"/>
            <a:chOff x="4011491" y="1627940"/>
            <a:chExt cx="2732493" cy="744205"/>
          </a:xfrm>
        </p:grpSpPr>
        <p:sp>
          <p:nvSpPr>
            <p:cNvPr id="58" name="Oval 57"/>
            <p:cNvSpPr/>
            <p:nvPr/>
          </p:nvSpPr>
          <p:spPr>
            <a:xfrm>
              <a:off x="4731854" y="1627940"/>
              <a:ext cx="2012130" cy="74420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System service call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4011491" y="2000043"/>
              <a:ext cx="723863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137767" y="3285782"/>
            <a:ext cx="4137142" cy="1547933"/>
            <a:chOff x="4444400" y="3913971"/>
            <a:chExt cx="3797962" cy="1332599"/>
          </a:xfrm>
        </p:grpSpPr>
        <p:grpSp>
          <p:nvGrpSpPr>
            <p:cNvPr id="76" name="Group 75"/>
            <p:cNvGrpSpPr/>
            <p:nvPr/>
          </p:nvGrpSpPr>
          <p:grpSpPr>
            <a:xfrm>
              <a:off x="4444400" y="4816370"/>
              <a:ext cx="514885" cy="430200"/>
              <a:chOff x="4444400" y="4816370"/>
              <a:chExt cx="514885" cy="430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474067" y="4816370"/>
                <a:ext cx="440676" cy="430200"/>
              </a:xfrm>
              <a:prstGeom prst="ellipse">
                <a:avLst/>
              </a:prstGeom>
              <a:solidFill>
                <a:srgbClr val="FFDC6D"/>
              </a:solidFill>
              <a:ln w="15875">
                <a:solidFill>
                  <a:srgbClr val="FFC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444400" y="4899129"/>
                <a:ext cx="5148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API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>
            <a:xfrm flipH="1">
              <a:off x="8237322" y="3913971"/>
              <a:ext cx="2" cy="111255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H="1">
              <a:off x="6588677" y="3355637"/>
              <a:ext cx="1" cy="3307369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arrow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61" y="2091541"/>
            <a:ext cx="1119902" cy="1315031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6880452" y="3135620"/>
            <a:ext cx="1253682" cy="1659409"/>
            <a:chOff x="5050631" y="2689737"/>
            <a:chExt cx="1253682" cy="2420267"/>
          </a:xfrm>
        </p:grpSpPr>
        <p:pic>
          <p:nvPicPr>
            <p:cNvPr id="108" name="Picture 4" descr="“arrow red”的图片搜索结果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3466">
              <a:off x="4335571" y="3874199"/>
              <a:ext cx="1950865" cy="52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“arrow red”的图片搜索结果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40000" flipH="1">
              <a:off x="4977894" y="3650396"/>
              <a:ext cx="228707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5170869" y="4753464"/>
            <a:ext cx="391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rgbClr val="0038A8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An exploit is part of a malicious app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650414" y="286255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426856" y="3029659"/>
            <a:ext cx="1896353" cy="765447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207163" y="5189820"/>
            <a:ext cx="3830334" cy="1293724"/>
          </a:xfrm>
          <a:prstGeom prst="roundRect">
            <a:avLst/>
          </a:prstGeom>
          <a:solidFill>
            <a:srgbClr val="939EA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Symbolic inputs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Parameters of API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2)  Variables storing configuration values of the malicious app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3289" y="5572320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Symbolic inputs???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457200" y="1406235"/>
            <a:ext cx="8229600" cy="738424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An exploit is </a:t>
            </a:r>
            <a:r>
              <a:rPr lang="en-US" sz="2300" dirty="0">
                <a:solidFill>
                  <a:srgbClr val="FF0000"/>
                </a:solidFill>
              </a:rPr>
              <a:t>a piece </a:t>
            </a:r>
            <a:r>
              <a:rPr lang="en-US" sz="2300" dirty="0" smtClean="0">
                <a:solidFill>
                  <a:srgbClr val="FF0000"/>
                </a:solidFill>
              </a:rPr>
              <a:t>of code (or inputs) </a:t>
            </a:r>
            <a:r>
              <a:rPr lang="en-US" sz="2300" dirty="0" smtClean="0"/>
              <a:t>that takes </a:t>
            </a:r>
            <a:r>
              <a:rPr lang="en-US" sz="2300" dirty="0"/>
              <a:t>advantage of </a:t>
            </a:r>
            <a:r>
              <a:rPr lang="en-US" sz="2300" dirty="0" smtClean="0"/>
              <a:t>a vulnerability </a:t>
            </a:r>
            <a:r>
              <a:rPr lang="en-US" sz="2300" dirty="0"/>
              <a:t>in order to cause unintended </a:t>
            </a:r>
            <a:r>
              <a:rPr lang="en-US" sz="2300" dirty="0" smtClean="0"/>
              <a:t>behavior</a:t>
            </a:r>
            <a:endParaRPr lang="en-US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8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69"/>
    </mc:Choice>
    <mc:Fallback xmlns="">
      <p:transition xmlns:p14="http://schemas.microsoft.com/office/powerpoint/2010/main" spd="slow" advTm="964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6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6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10" grpId="0"/>
      <p:bldP spid="60" grpId="0" animBg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990" y="3108236"/>
            <a:ext cx="4875305" cy="3549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548" y="378801"/>
            <a:ext cx="5730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() {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forking system service threads;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parsing all apps’ information;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storing app information into memory;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903494" y="625642"/>
            <a:ext cx="417095" cy="2390123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9196" y="1447533"/>
            <a:ext cx="2731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70C0"/>
                </a:solidFill>
              </a:rPr>
              <a:t>The main thread </a:t>
            </a:r>
            <a:r>
              <a:rPr lang="en-US" sz="2000" dirty="0" smtClean="0">
                <a:solidFill>
                  <a:srgbClr val="0070C0"/>
                </a:solidFill>
              </a:rPr>
              <a:t>first initializes Android Framework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9319" y="4179967"/>
            <a:ext cx="4059390" cy="840199"/>
            <a:chOff x="1517441" y="5254290"/>
            <a:chExt cx="4468653" cy="1183934"/>
          </a:xfrm>
        </p:grpSpPr>
        <p:sp>
          <p:nvSpPr>
            <p:cNvPr id="8" name="Freeform 7"/>
            <p:cNvSpPr/>
            <p:nvPr/>
          </p:nvSpPr>
          <p:spPr>
            <a:xfrm>
              <a:off x="5697336" y="5322940"/>
              <a:ext cx="288758" cy="962527"/>
            </a:xfrm>
            <a:custGeom>
              <a:avLst/>
              <a:gdLst>
                <a:gd name="connsiteX0" fmla="*/ 0 w 288758"/>
                <a:gd name="connsiteY0" fmla="*/ 0 h 962527"/>
                <a:gd name="connsiteX1" fmla="*/ 256674 w 288758"/>
                <a:gd name="connsiteY1" fmla="*/ 144379 h 962527"/>
                <a:gd name="connsiteX2" fmla="*/ 64168 w 288758"/>
                <a:gd name="connsiteY2" fmla="*/ 288758 h 962527"/>
                <a:gd name="connsiteX3" fmla="*/ 272716 w 288758"/>
                <a:gd name="connsiteY3" fmla="*/ 401053 h 962527"/>
                <a:gd name="connsiteX4" fmla="*/ 80211 w 288758"/>
                <a:gd name="connsiteY4" fmla="*/ 561474 h 962527"/>
                <a:gd name="connsiteX5" fmla="*/ 272716 w 288758"/>
                <a:gd name="connsiteY5" fmla="*/ 673769 h 962527"/>
                <a:gd name="connsiteX6" fmla="*/ 80211 w 288758"/>
                <a:gd name="connsiteY6" fmla="*/ 818148 h 962527"/>
                <a:gd name="connsiteX7" fmla="*/ 288758 w 288758"/>
                <a:gd name="connsiteY7" fmla="*/ 962527 h 96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58" h="962527">
                  <a:moveTo>
                    <a:pt x="0" y="0"/>
                  </a:moveTo>
                  <a:cubicBezTo>
                    <a:pt x="122989" y="48126"/>
                    <a:pt x="245979" y="96253"/>
                    <a:pt x="256674" y="144379"/>
                  </a:cubicBezTo>
                  <a:cubicBezTo>
                    <a:pt x="267369" y="192505"/>
                    <a:pt x="61494" y="245979"/>
                    <a:pt x="64168" y="288758"/>
                  </a:cubicBezTo>
                  <a:cubicBezTo>
                    <a:pt x="66842" y="331537"/>
                    <a:pt x="270042" y="355600"/>
                    <a:pt x="272716" y="401053"/>
                  </a:cubicBezTo>
                  <a:cubicBezTo>
                    <a:pt x="275390" y="446506"/>
                    <a:pt x="80211" y="516021"/>
                    <a:pt x="80211" y="561474"/>
                  </a:cubicBezTo>
                  <a:cubicBezTo>
                    <a:pt x="80211" y="606927"/>
                    <a:pt x="272716" y="630990"/>
                    <a:pt x="272716" y="673769"/>
                  </a:cubicBezTo>
                  <a:cubicBezTo>
                    <a:pt x="272716" y="716548"/>
                    <a:pt x="77537" y="770022"/>
                    <a:pt x="80211" y="818148"/>
                  </a:cubicBezTo>
                  <a:cubicBezTo>
                    <a:pt x="82885" y="866274"/>
                    <a:pt x="185821" y="914400"/>
                    <a:pt x="288758" y="96252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35560" y="5316447"/>
              <a:ext cx="343541" cy="957600"/>
            </a:xfrm>
            <a:custGeom>
              <a:avLst/>
              <a:gdLst>
                <a:gd name="connsiteX0" fmla="*/ 0 w 288758"/>
                <a:gd name="connsiteY0" fmla="*/ 0 h 962527"/>
                <a:gd name="connsiteX1" fmla="*/ 256674 w 288758"/>
                <a:gd name="connsiteY1" fmla="*/ 144379 h 962527"/>
                <a:gd name="connsiteX2" fmla="*/ 64168 w 288758"/>
                <a:gd name="connsiteY2" fmla="*/ 288758 h 962527"/>
                <a:gd name="connsiteX3" fmla="*/ 272716 w 288758"/>
                <a:gd name="connsiteY3" fmla="*/ 401053 h 962527"/>
                <a:gd name="connsiteX4" fmla="*/ 80211 w 288758"/>
                <a:gd name="connsiteY4" fmla="*/ 561474 h 962527"/>
                <a:gd name="connsiteX5" fmla="*/ 272716 w 288758"/>
                <a:gd name="connsiteY5" fmla="*/ 673769 h 962527"/>
                <a:gd name="connsiteX6" fmla="*/ 80211 w 288758"/>
                <a:gd name="connsiteY6" fmla="*/ 818148 h 962527"/>
                <a:gd name="connsiteX7" fmla="*/ 288758 w 288758"/>
                <a:gd name="connsiteY7" fmla="*/ 962527 h 96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58" h="962527">
                  <a:moveTo>
                    <a:pt x="0" y="0"/>
                  </a:moveTo>
                  <a:cubicBezTo>
                    <a:pt x="122989" y="48126"/>
                    <a:pt x="245979" y="96253"/>
                    <a:pt x="256674" y="144379"/>
                  </a:cubicBezTo>
                  <a:cubicBezTo>
                    <a:pt x="267369" y="192505"/>
                    <a:pt x="61494" y="245979"/>
                    <a:pt x="64168" y="288758"/>
                  </a:cubicBezTo>
                  <a:cubicBezTo>
                    <a:pt x="66842" y="331537"/>
                    <a:pt x="270042" y="355600"/>
                    <a:pt x="272716" y="401053"/>
                  </a:cubicBezTo>
                  <a:cubicBezTo>
                    <a:pt x="275390" y="446506"/>
                    <a:pt x="80211" y="516021"/>
                    <a:pt x="80211" y="561474"/>
                  </a:cubicBezTo>
                  <a:cubicBezTo>
                    <a:pt x="80211" y="606927"/>
                    <a:pt x="272716" y="630990"/>
                    <a:pt x="272716" y="673769"/>
                  </a:cubicBezTo>
                  <a:cubicBezTo>
                    <a:pt x="272716" y="716548"/>
                    <a:pt x="77537" y="770022"/>
                    <a:pt x="80211" y="818148"/>
                  </a:cubicBezTo>
                  <a:cubicBezTo>
                    <a:pt x="82885" y="866274"/>
                    <a:pt x="185821" y="914400"/>
                    <a:pt x="288758" y="96252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17441" y="5254290"/>
              <a:ext cx="1187330" cy="11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</a:rPr>
                <a:t>System Service Thread </a:t>
              </a:r>
              <a:r>
                <a:rPr lang="en-US" sz="1600" i="1" dirty="0" smtClean="0">
                  <a:solidFill>
                    <a:srgbClr val="0070C0"/>
                  </a:solidFill>
                </a:rPr>
                <a:t>1</a:t>
              </a:r>
              <a:endParaRPr lang="en-US" sz="1600" i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44424" y="5267257"/>
              <a:ext cx="1225853" cy="117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</a:rPr>
                <a:t>System Service Thread </a:t>
              </a:r>
              <a:r>
                <a:rPr lang="en-US" sz="1600" i="1" dirty="0" smtClean="0">
                  <a:solidFill>
                    <a:srgbClr val="0070C0"/>
                  </a:solidFill>
                </a:rPr>
                <a:t>n</a:t>
              </a:r>
              <a:endParaRPr lang="en-US" sz="1600" i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2618" y="5650459"/>
              <a:ext cx="88517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 …</a:t>
              </a:r>
              <a:endParaRPr lang="en-US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33029" y="317618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Android Framework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92078" y="434283"/>
            <a:ext cx="2542106" cy="1011926"/>
            <a:chOff x="6270307" y="625642"/>
            <a:chExt cx="2542106" cy="101192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635180" y="1139250"/>
              <a:ext cx="0" cy="498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270307" y="625642"/>
              <a:ext cx="25421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Very complex !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5" name="Picture 18" descr="“circle red”的图片搜索结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1761">
            <a:off x="4243985" y="4602515"/>
            <a:ext cx="832636" cy="13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033" y="5718863"/>
            <a:ext cx="4859262" cy="9308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94211" y="5853693"/>
            <a:ext cx="3513372" cy="599552"/>
            <a:chOff x="571895" y="5836568"/>
            <a:chExt cx="3513372" cy="599552"/>
          </a:xfrm>
        </p:grpSpPr>
        <p:sp>
          <p:nvSpPr>
            <p:cNvPr id="4" name="Rectangle 3"/>
            <p:cNvSpPr/>
            <p:nvPr/>
          </p:nvSpPr>
          <p:spPr>
            <a:xfrm>
              <a:off x="1442326" y="5836568"/>
              <a:ext cx="274320" cy="2743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10947" y="5887480"/>
              <a:ext cx="274320" cy="2743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1895" y="6161800"/>
              <a:ext cx="274320" cy="2743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 46"/>
          <p:cNvSpPr/>
          <p:nvPr/>
        </p:nvSpPr>
        <p:spPr>
          <a:xfrm>
            <a:off x="2765901" y="3544515"/>
            <a:ext cx="262312" cy="683074"/>
          </a:xfrm>
          <a:custGeom>
            <a:avLst/>
            <a:gdLst>
              <a:gd name="connsiteX0" fmla="*/ 0 w 288758"/>
              <a:gd name="connsiteY0" fmla="*/ 0 h 962527"/>
              <a:gd name="connsiteX1" fmla="*/ 256674 w 288758"/>
              <a:gd name="connsiteY1" fmla="*/ 144379 h 962527"/>
              <a:gd name="connsiteX2" fmla="*/ 64168 w 288758"/>
              <a:gd name="connsiteY2" fmla="*/ 288758 h 962527"/>
              <a:gd name="connsiteX3" fmla="*/ 272716 w 288758"/>
              <a:gd name="connsiteY3" fmla="*/ 401053 h 962527"/>
              <a:gd name="connsiteX4" fmla="*/ 80211 w 288758"/>
              <a:gd name="connsiteY4" fmla="*/ 561474 h 962527"/>
              <a:gd name="connsiteX5" fmla="*/ 272716 w 288758"/>
              <a:gd name="connsiteY5" fmla="*/ 673769 h 962527"/>
              <a:gd name="connsiteX6" fmla="*/ 80211 w 288758"/>
              <a:gd name="connsiteY6" fmla="*/ 818148 h 962527"/>
              <a:gd name="connsiteX7" fmla="*/ 288758 w 288758"/>
              <a:gd name="connsiteY7" fmla="*/ 962527 h 96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758" h="962527">
                <a:moveTo>
                  <a:pt x="0" y="0"/>
                </a:moveTo>
                <a:cubicBezTo>
                  <a:pt x="122989" y="48126"/>
                  <a:pt x="245979" y="96253"/>
                  <a:pt x="256674" y="144379"/>
                </a:cubicBezTo>
                <a:cubicBezTo>
                  <a:pt x="267369" y="192505"/>
                  <a:pt x="61494" y="245979"/>
                  <a:pt x="64168" y="288758"/>
                </a:cubicBezTo>
                <a:cubicBezTo>
                  <a:pt x="66842" y="331537"/>
                  <a:pt x="270042" y="355600"/>
                  <a:pt x="272716" y="401053"/>
                </a:cubicBezTo>
                <a:cubicBezTo>
                  <a:pt x="275390" y="446506"/>
                  <a:pt x="80211" y="516021"/>
                  <a:pt x="80211" y="561474"/>
                </a:cubicBezTo>
                <a:cubicBezTo>
                  <a:pt x="80211" y="606927"/>
                  <a:pt x="272716" y="630990"/>
                  <a:pt x="272716" y="673769"/>
                </a:cubicBezTo>
                <a:cubicBezTo>
                  <a:pt x="272716" y="716548"/>
                  <a:pt x="77537" y="770022"/>
                  <a:pt x="80211" y="818148"/>
                </a:cubicBezTo>
                <a:cubicBezTo>
                  <a:pt x="82885" y="866274"/>
                  <a:pt x="185821" y="914400"/>
                  <a:pt x="288758" y="96252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753657" y="3547019"/>
            <a:ext cx="111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Main Thread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698662" y="4968523"/>
            <a:ext cx="1203574" cy="538461"/>
            <a:chOff x="3798052" y="5110416"/>
            <a:chExt cx="1203574" cy="538461"/>
          </a:xfrm>
        </p:grpSpPr>
        <p:grpSp>
          <p:nvGrpSpPr>
            <p:cNvPr id="28" name="Group 27"/>
            <p:cNvGrpSpPr/>
            <p:nvPr/>
          </p:nvGrpSpPr>
          <p:grpSpPr>
            <a:xfrm>
              <a:off x="4079135" y="5110416"/>
              <a:ext cx="615991" cy="214917"/>
              <a:chOff x="3518208" y="4301775"/>
              <a:chExt cx="615991" cy="21491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3518208" y="4304758"/>
                <a:ext cx="335957" cy="19428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8399" y="4301775"/>
                <a:ext cx="295800" cy="21491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798052" y="5286879"/>
              <a:ext cx="481980" cy="361998"/>
              <a:chOff x="3876882" y="5334177"/>
              <a:chExt cx="481980" cy="36199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79552" y="5334177"/>
                <a:ext cx="479310" cy="361998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76882" y="5356865"/>
                <a:ext cx="4748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API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519646" y="5280663"/>
              <a:ext cx="481980" cy="361998"/>
              <a:chOff x="3876882" y="5334177"/>
              <a:chExt cx="481980" cy="361998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879552" y="5334177"/>
                <a:ext cx="479310" cy="361998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876882" y="5356865"/>
                <a:ext cx="4748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API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092906" y="4948354"/>
            <a:ext cx="1203574" cy="538461"/>
            <a:chOff x="3798052" y="5110416"/>
            <a:chExt cx="1203574" cy="538461"/>
          </a:xfrm>
        </p:grpSpPr>
        <p:grpSp>
          <p:nvGrpSpPr>
            <p:cNvPr id="68" name="Group 67"/>
            <p:cNvGrpSpPr/>
            <p:nvPr/>
          </p:nvGrpSpPr>
          <p:grpSpPr>
            <a:xfrm>
              <a:off x="4063370" y="5110416"/>
              <a:ext cx="631756" cy="214917"/>
              <a:chOff x="3502443" y="4301775"/>
              <a:chExt cx="631756" cy="214917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3502443" y="4301775"/>
                <a:ext cx="356581" cy="21303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838399" y="4301775"/>
                <a:ext cx="295800" cy="21491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3798052" y="5286879"/>
              <a:ext cx="481980" cy="361998"/>
              <a:chOff x="3876882" y="5334177"/>
              <a:chExt cx="481980" cy="36199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879552" y="5334177"/>
                <a:ext cx="479310" cy="361998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876882" y="5356865"/>
                <a:ext cx="4748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API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519646" y="5280663"/>
              <a:ext cx="481980" cy="361998"/>
              <a:chOff x="3876882" y="5334177"/>
              <a:chExt cx="481980" cy="36199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879552" y="5334177"/>
                <a:ext cx="479310" cy="361998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876882" y="5356865"/>
                <a:ext cx="4748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API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832453" y="3760540"/>
            <a:ext cx="2711635" cy="1417103"/>
            <a:chOff x="5933602" y="3717514"/>
            <a:chExt cx="2711635" cy="1417103"/>
          </a:xfrm>
        </p:grpSpPr>
        <p:pic>
          <p:nvPicPr>
            <p:cNvPr id="18" name="Picture 2" descr="“android app”的图片搜索结果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499" y="3717514"/>
              <a:ext cx="894738" cy="91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5933602" y="4185660"/>
              <a:ext cx="1606144" cy="94895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898031" y="5351932"/>
            <a:ext cx="4192303" cy="830997"/>
            <a:chOff x="6187711" y="4691835"/>
            <a:chExt cx="4192303" cy="830997"/>
          </a:xfrm>
        </p:grpSpPr>
        <p:sp>
          <p:nvSpPr>
            <p:cNvPr id="40" name="TextBox 39"/>
            <p:cNvSpPr txBox="1"/>
            <p:nvPr/>
          </p:nvSpPr>
          <p:spPr>
            <a:xfrm>
              <a:off x="7297711" y="4691835"/>
              <a:ext cx="30823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Symbolic </a:t>
              </a:r>
              <a:r>
                <a:rPr lang="en-US" sz="2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r>
                <a:rPr lang="en-US" sz="2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xecution starts here!</a:t>
              </a:r>
              <a:endPara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59" name="Picture 4" descr="“arrow red”的图片搜索结果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3712" flipH="1">
              <a:off x="6187711" y="4729854"/>
              <a:ext cx="1503909" cy="47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3254267" y="3292010"/>
            <a:ext cx="5222417" cy="565220"/>
            <a:chOff x="4719009" y="4911941"/>
            <a:chExt cx="5222417" cy="565220"/>
          </a:xfrm>
        </p:grpSpPr>
        <p:sp>
          <p:nvSpPr>
            <p:cNvPr id="86" name="TextBox 85"/>
            <p:cNvSpPr txBox="1"/>
            <p:nvPr/>
          </p:nvSpPr>
          <p:spPr>
            <a:xfrm>
              <a:off x="6859123" y="4911941"/>
              <a:ext cx="3082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Start here?</a:t>
              </a:r>
              <a:endPara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7" name="Picture 4" descr="“arrow red”的图片搜索结果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719009" y="5001809"/>
              <a:ext cx="2649227" cy="47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相关图片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12" y="3462510"/>
            <a:ext cx="302878" cy="3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6774643" y="405338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589520" y="4209489"/>
            <a:ext cx="3152949" cy="2126490"/>
            <a:chOff x="5623968" y="937901"/>
            <a:chExt cx="2923269" cy="1686696"/>
          </a:xfrm>
        </p:grpSpPr>
        <p:sp>
          <p:nvSpPr>
            <p:cNvPr id="60" name="Explosion 2 59"/>
            <p:cNvSpPr/>
            <p:nvPr/>
          </p:nvSpPr>
          <p:spPr>
            <a:xfrm rot="1206495">
              <a:off x="5623968" y="937901"/>
              <a:ext cx="2923269" cy="1686696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61042" y="1401212"/>
              <a:ext cx="1883716" cy="65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Path explosion!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1" y="4988742"/>
            <a:ext cx="4354995" cy="682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2"/>
    </mc:Choice>
    <mc:Fallback xmlns="">
      <p:transition xmlns:p14="http://schemas.microsoft.com/office/powerpoint/2010/main" spd="slow" advTm="577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13794" y="56194"/>
            <a:ext cx="650890" cy="32918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8990" y="3108236"/>
            <a:ext cx="5118381" cy="3549238"/>
            <a:chOff x="338380" y="3108236"/>
            <a:chExt cx="5118381" cy="3549238"/>
          </a:xfrm>
        </p:grpSpPr>
        <p:sp>
          <p:nvSpPr>
            <p:cNvPr id="157" name="Rectangle 156"/>
            <p:cNvSpPr/>
            <p:nvPr/>
          </p:nvSpPr>
          <p:spPr>
            <a:xfrm>
              <a:off x="338380" y="3108236"/>
              <a:ext cx="4875305" cy="35492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518709" y="4179967"/>
              <a:ext cx="4059390" cy="840199"/>
              <a:chOff x="1517441" y="5254290"/>
              <a:chExt cx="4468653" cy="1183934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5697336" y="5322940"/>
                <a:ext cx="288758" cy="962527"/>
              </a:xfrm>
              <a:custGeom>
                <a:avLst/>
                <a:gdLst>
                  <a:gd name="connsiteX0" fmla="*/ 0 w 288758"/>
                  <a:gd name="connsiteY0" fmla="*/ 0 h 962527"/>
                  <a:gd name="connsiteX1" fmla="*/ 256674 w 288758"/>
                  <a:gd name="connsiteY1" fmla="*/ 144379 h 962527"/>
                  <a:gd name="connsiteX2" fmla="*/ 64168 w 288758"/>
                  <a:gd name="connsiteY2" fmla="*/ 288758 h 962527"/>
                  <a:gd name="connsiteX3" fmla="*/ 272716 w 288758"/>
                  <a:gd name="connsiteY3" fmla="*/ 401053 h 962527"/>
                  <a:gd name="connsiteX4" fmla="*/ 80211 w 288758"/>
                  <a:gd name="connsiteY4" fmla="*/ 561474 h 962527"/>
                  <a:gd name="connsiteX5" fmla="*/ 272716 w 288758"/>
                  <a:gd name="connsiteY5" fmla="*/ 673769 h 962527"/>
                  <a:gd name="connsiteX6" fmla="*/ 80211 w 288758"/>
                  <a:gd name="connsiteY6" fmla="*/ 818148 h 962527"/>
                  <a:gd name="connsiteX7" fmla="*/ 288758 w 288758"/>
                  <a:gd name="connsiteY7" fmla="*/ 962527 h 96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8758" h="962527">
                    <a:moveTo>
                      <a:pt x="0" y="0"/>
                    </a:moveTo>
                    <a:cubicBezTo>
                      <a:pt x="122989" y="48126"/>
                      <a:pt x="245979" y="96253"/>
                      <a:pt x="256674" y="144379"/>
                    </a:cubicBezTo>
                    <a:cubicBezTo>
                      <a:pt x="267369" y="192505"/>
                      <a:pt x="61494" y="245979"/>
                      <a:pt x="64168" y="288758"/>
                    </a:cubicBezTo>
                    <a:cubicBezTo>
                      <a:pt x="66842" y="331537"/>
                      <a:pt x="270042" y="355600"/>
                      <a:pt x="272716" y="401053"/>
                    </a:cubicBezTo>
                    <a:cubicBezTo>
                      <a:pt x="275390" y="446506"/>
                      <a:pt x="80211" y="516021"/>
                      <a:pt x="80211" y="561474"/>
                    </a:cubicBezTo>
                    <a:cubicBezTo>
                      <a:pt x="80211" y="606927"/>
                      <a:pt x="272716" y="630990"/>
                      <a:pt x="272716" y="673769"/>
                    </a:cubicBezTo>
                    <a:cubicBezTo>
                      <a:pt x="272716" y="716548"/>
                      <a:pt x="77537" y="770022"/>
                      <a:pt x="80211" y="818148"/>
                    </a:cubicBezTo>
                    <a:cubicBezTo>
                      <a:pt x="82885" y="866274"/>
                      <a:pt x="185821" y="914400"/>
                      <a:pt x="288758" y="962527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2735560" y="5316447"/>
                <a:ext cx="343541" cy="957600"/>
              </a:xfrm>
              <a:custGeom>
                <a:avLst/>
                <a:gdLst>
                  <a:gd name="connsiteX0" fmla="*/ 0 w 288758"/>
                  <a:gd name="connsiteY0" fmla="*/ 0 h 962527"/>
                  <a:gd name="connsiteX1" fmla="*/ 256674 w 288758"/>
                  <a:gd name="connsiteY1" fmla="*/ 144379 h 962527"/>
                  <a:gd name="connsiteX2" fmla="*/ 64168 w 288758"/>
                  <a:gd name="connsiteY2" fmla="*/ 288758 h 962527"/>
                  <a:gd name="connsiteX3" fmla="*/ 272716 w 288758"/>
                  <a:gd name="connsiteY3" fmla="*/ 401053 h 962527"/>
                  <a:gd name="connsiteX4" fmla="*/ 80211 w 288758"/>
                  <a:gd name="connsiteY4" fmla="*/ 561474 h 962527"/>
                  <a:gd name="connsiteX5" fmla="*/ 272716 w 288758"/>
                  <a:gd name="connsiteY5" fmla="*/ 673769 h 962527"/>
                  <a:gd name="connsiteX6" fmla="*/ 80211 w 288758"/>
                  <a:gd name="connsiteY6" fmla="*/ 818148 h 962527"/>
                  <a:gd name="connsiteX7" fmla="*/ 288758 w 288758"/>
                  <a:gd name="connsiteY7" fmla="*/ 962527 h 96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8758" h="962527">
                    <a:moveTo>
                      <a:pt x="0" y="0"/>
                    </a:moveTo>
                    <a:cubicBezTo>
                      <a:pt x="122989" y="48126"/>
                      <a:pt x="245979" y="96253"/>
                      <a:pt x="256674" y="144379"/>
                    </a:cubicBezTo>
                    <a:cubicBezTo>
                      <a:pt x="267369" y="192505"/>
                      <a:pt x="61494" y="245979"/>
                      <a:pt x="64168" y="288758"/>
                    </a:cubicBezTo>
                    <a:cubicBezTo>
                      <a:pt x="66842" y="331537"/>
                      <a:pt x="270042" y="355600"/>
                      <a:pt x="272716" y="401053"/>
                    </a:cubicBezTo>
                    <a:cubicBezTo>
                      <a:pt x="275390" y="446506"/>
                      <a:pt x="80211" y="516021"/>
                      <a:pt x="80211" y="561474"/>
                    </a:cubicBezTo>
                    <a:cubicBezTo>
                      <a:pt x="80211" y="606927"/>
                      <a:pt x="272716" y="630990"/>
                      <a:pt x="272716" y="673769"/>
                    </a:cubicBezTo>
                    <a:cubicBezTo>
                      <a:pt x="272716" y="716548"/>
                      <a:pt x="77537" y="770022"/>
                      <a:pt x="80211" y="818148"/>
                    </a:cubicBezTo>
                    <a:cubicBezTo>
                      <a:pt x="82885" y="866274"/>
                      <a:pt x="185821" y="914400"/>
                      <a:pt x="288758" y="962527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17441" y="5254290"/>
                <a:ext cx="1187330" cy="1170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70C0"/>
                    </a:solidFill>
                  </a:rPr>
                  <a:t>System Service Thread </a:t>
                </a:r>
                <a:r>
                  <a:rPr lang="en-US" sz="1600" i="1" dirty="0" smtClean="0">
                    <a:solidFill>
                      <a:srgbClr val="0070C0"/>
                    </a:solidFill>
                  </a:rPr>
                  <a:t>1</a:t>
                </a:r>
                <a:endParaRPr lang="en-US" sz="16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4444424" y="5267257"/>
                <a:ext cx="1225853" cy="117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70C0"/>
                    </a:solidFill>
                  </a:rPr>
                  <a:t>System Service Thread </a:t>
                </a:r>
                <a:r>
                  <a:rPr lang="en-US" sz="1600" i="1" dirty="0" smtClean="0">
                    <a:solidFill>
                      <a:srgbClr val="0070C0"/>
                    </a:solidFill>
                  </a:rPr>
                  <a:t>n</a:t>
                </a:r>
                <a:endParaRPr lang="en-US" sz="16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342618" y="5650459"/>
                <a:ext cx="885179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 …</a:t>
                </a:r>
                <a:endParaRPr lang="en-US" sz="2400" dirty="0"/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1532419" y="3176185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Android Framework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pic>
          <p:nvPicPr>
            <p:cNvPr id="165" name="Picture 18" descr="“circle red”的图片搜索结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31761">
              <a:off x="4343375" y="4602515"/>
              <a:ext cx="832636" cy="139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Rectangle 165"/>
            <p:cNvSpPr/>
            <p:nvPr/>
          </p:nvSpPr>
          <p:spPr>
            <a:xfrm>
              <a:off x="354423" y="5718863"/>
              <a:ext cx="4859262" cy="93080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793601" y="5853693"/>
              <a:ext cx="3513372" cy="599552"/>
              <a:chOff x="571895" y="5836568"/>
              <a:chExt cx="3513372" cy="599552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442326" y="5836568"/>
                <a:ext cx="274320" cy="2743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810947" y="5887480"/>
                <a:ext cx="274320" cy="2743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71895" y="6161800"/>
                <a:ext cx="274320" cy="2743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1" name="Freeform 170"/>
            <p:cNvSpPr/>
            <p:nvPr/>
          </p:nvSpPr>
          <p:spPr>
            <a:xfrm>
              <a:off x="2865291" y="3544515"/>
              <a:ext cx="262312" cy="683074"/>
            </a:xfrm>
            <a:custGeom>
              <a:avLst/>
              <a:gdLst>
                <a:gd name="connsiteX0" fmla="*/ 0 w 288758"/>
                <a:gd name="connsiteY0" fmla="*/ 0 h 962527"/>
                <a:gd name="connsiteX1" fmla="*/ 256674 w 288758"/>
                <a:gd name="connsiteY1" fmla="*/ 144379 h 962527"/>
                <a:gd name="connsiteX2" fmla="*/ 64168 w 288758"/>
                <a:gd name="connsiteY2" fmla="*/ 288758 h 962527"/>
                <a:gd name="connsiteX3" fmla="*/ 272716 w 288758"/>
                <a:gd name="connsiteY3" fmla="*/ 401053 h 962527"/>
                <a:gd name="connsiteX4" fmla="*/ 80211 w 288758"/>
                <a:gd name="connsiteY4" fmla="*/ 561474 h 962527"/>
                <a:gd name="connsiteX5" fmla="*/ 272716 w 288758"/>
                <a:gd name="connsiteY5" fmla="*/ 673769 h 962527"/>
                <a:gd name="connsiteX6" fmla="*/ 80211 w 288758"/>
                <a:gd name="connsiteY6" fmla="*/ 818148 h 962527"/>
                <a:gd name="connsiteX7" fmla="*/ 288758 w 288758"/>
                <a:gd name="connsiteY7" fmla="*/ 962527 h 96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58" h="962527">
                  <a:moveTo>
                    <a:pt x="0" y="0"/>
                  </a:moveTo>
                  <a:cubicBezTo>
                    <a:pt x="122989" y="48126"/>
                    <a:pt x="245979" y="96253"/>
                    <a:pt x="256674" y="144379"/>
                  </a:cubicBezTo>
                  <a:cubicBezTo>
                    <a:pt x="267369" y="192505"/>
                    <a:pt x="61494" y="245979"/>
                    <a:pt x="64168" y="288758"/>
                  </a:cubicBezTo>
                  <a:cubicBezTo>
                    <a:pt x="66842" y="331537"/>
                    <a:pt x="270042" y="355600"/>
                    <a:pt x="272716" y="401053"/>
                  </a:cubicBezTo>
                  <a:cubicBezTo>
                    <a:pt x="275390" y="446506"/>
                    <a:pt x="80211" y="516021"/>
                    <a:pt x="80211" y="561474"/>
                  </a:cubicBezTo>
                  <a:cubicBezTo>
                    <a:pt x="80211" y="606927"/>
                    <a:pt x="272716" y="630990"/>
                    <a:pt x="272716" y="673769"/>
                  </a:cubicBezTo>
                  <a:cubicBezTo>
                    <a:pt x="272716" y="716548"/>
                    <a:pt x="77537" y="770022"/>
                    <a:pt x="80211" y="818148"/>
                  </a:cubicBezTo>
                  <a:cubicBezTo>
                    <a:pt x="82885" y="866274"/>
                    <a:pt x="185821" y="914400"/>
                    <a:pt x="288758" y="96252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853047" y="3547019"/>
              <a:ext cx="1113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</a:rPr>
                <a:t>Main Thread</a:t>
              </a:r>
              <a:endParaRPr lang="en-US" sz="1600" i="1" dirty="0">
                <a:solidFill>
                  <a:srgbClr val="0070C0"/>
                </a:solidFill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3798052" y="4968523"/>
              <a:ext cx="1203574" cy="538461"/>
              <a:chOff x="3798052" y="5110416"/>
              <a:chExt cx="1203574" cy="538461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4079135" y="5110416"/>
                <a:ext cx="615991" cy="214917"/>
                <a:chOff x="3518208" y="4301775"/>
                <a:chExt cx="615991" cy="214917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3518208" y="4304758"/>
                  <a:ext cx="335957" cy="194287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3838399" y="4301775"/>
                  <a:ext cx="295800" cy="214917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3798052" y="5286879"/>
                <a:ext cx="481980" cy="361998"/>
                <a:chOff x="3876882" y="5334177"/>
                <a:chExt cx="481980" cy="361998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3879552" y="5334177"/>
                  <a:ext cx="479310" cy="36199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3876882" y="5356865"/>
                  <a:ext cx="47481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/>
                    <a:t>API</a:t>
                  </a:r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4519646" y="5280663"/>
                <a:ext cx="481980" cy="361998"/>
                <a:chOff x="3876882" y="5334177"/>
                <a:chExt cx="481980" cy="361998"/>
              </a:xfrm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3879552" y="5334177"/>
                  <a:ext cx="479310" cy="36199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3876882" y="5356865"/>
                  <a:ext cx="47481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/>
                    <a:t>API</a:t>
                  </a: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>
              <a:off x="1192296" y="4948354"/>
              <a:ext cx="1203574" cy="538461"/>
              <a:chOff x="3798052" y="5110416"/>
              <a:chExt cx="1203574" cy="538461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063370" y="5110416"/>
                <a:ext cx="631756" cy="214917"/>
                <a:chOff x="3502443" y="4301775"/>
                <a:chExt cx="631756" cy="214917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H="1">
                  <a:off x="3502443" y="4301775"/>
                  <a:ext cx="356581" cy="213036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3838399" y="4301775"/>
                  <a:ext cx="295800" cy="214917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3798052" y="5286879"/>
                <a:ext cx="481980" cy="361998"/>
                <a:chOff x="3876882" y="5334177"/>
                <a:chExt cx="481980" cy="361998"/>
              </a:xfrm>
            </p:grpSpPr>
            <p:sp>
              <p:nvSpPr>
                <p:cNvPr id="189" name="Oval 188"/>
                <p:cNvSpPr/>
                <p:nvPr/>
              </p:nvSpPr>
              <p:spPr>
                <a:xfrm>
                  <a:off x="3879552" y="5334177"/>
                  <a:ext cx="479310" cy="36199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3876882" y="5356865"/>
                  <a:ext cx="47481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/>
                    <a:t>API</a:t>
                  </a:r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4519646" y="5280663"/>
                <a:ext cx="481980" cy="361998"/>
                <a:chOff x="3876882" y="5334177"/>
                <a:chExt cx="481980" cy="361998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3879552" y="5334177"/>
                  <a:ext cx="479310" cy="36199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3876882" y="5356865"/>
                  <a:ext cx="47481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/>
                    <a:t>API</a:t>
                  </a:r>
                </a:p>
              </p:txBody>
            </p:sp>
          </p:grpSp>
        </p:grpSp>
      </p:grpSp>
      <p:sp>
        <p:nvSpPr>
          <p:cNvPr id="195" name="Freeform 194"/>
          <p:cNvSpPr/>
          <p:nvPr/>
        </p:nvSpPr>
        <p:spPr>
          <a:xfrm>
            <a:off x="4068573" y="5465550"/>
            <a:ext cx="918589" cy="958247"/>
          </a:xfrm>
          <a:custGeom>
            <a:avLst/>
            <a:gdLst>
              <a:gd name="connsiteX0" fmla="*/ 701749 w 918589"/>
              <a:gd name="connsiteY0" fmla="*/ 0 h 958247"/>
              <a:gd name="connsiteX1" fmla="*/ 914400 w 918589"/>
              <a:gd name="connsiteY1" fmla="*/ 340242 h 958247"/>
              <a:gd name="connsiteX2" fmla="*/ 531628 w 918589"/>
              <a:gd name="connsiteY2" fmla="*/ 404038 h 958247"/>
              <a:gd name="connsiteX3" fmla="*/ 744279 w 918589"/>
              <a:gd name="connsiteY3" fmla="*/ 723014 h 958247"/>
              <a:gd name="connsiteX4" fmla="*/ 425302 w 918589"/>
              <a:gd name="connsiteY4" fmla="*/ 680484 h 958247"/>
              <a:gd name="connsiteX5" fmla="*/ 425302 w 918589"/>
              <a:gd name="connsiteY5" fmla="*/ 956931 h 958247"/>
              <a:gd name="connsiteX6" fmla="*/ 0 w 918589"/>
              <a:gd name="connsiteY6" fmla="*/ 765545 h 95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589" h="958247">
                <a:moveTo>
                  <a:pt x="701749" y="0"/>
                </a:moveTo>
                <a:cubicBezTo>
                  <a:pt x="822251" y="136451"/>
                  <a:pt x="942753" y="272903"/>
                  <a:pt x="914400" y="340242"/>
                </a:cubicBezTo>
                <a:cubicBezTo>
                  <a:pt x="886047" y="407581"/>
                  <a:pt x="559981" y="340243"/>
                  <a:pt x="531628" y="404038"/>
                </a:cubicBezTo>
                <a:cubicBezTo>
                  <a:pt x="503274" y="467833"/>
                  <a:pt x="762000" y="676940"/>
                  <a:pt x="744279" y="723014"/>
                </a:cubicBezTo>
                <a:cubicBezTo>
                  <a:pt x="726558" y="769088"/>
                  <a:pt x="478465" y="641498"/>
                  <a:pt x="425302" y="680484"/>
                </a:cubicBezTo>
                <a:cubicBezTo>
                  <a:pt x="372139" y="719470"/>
                  <a:pt x="496186" y="942754"/>
                  <a:pt x="425302" y="956931"/>
                </a:cubicBezTo>
                <a:cubicBezTo>
                  <a:pt x="354418" y="971108"/>
                  <a:pt x="177209" y="868326"/>
                  <a:pt x="0" y="765545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1855005" y="5444285"/>
            <a:ext cx="2743200" cy="575988"/>
          </a:xfrm>
          <a:custGeom>
            <a:avLst/>
            <a:gdLst>
              <a:gd name="connsiteX0" fmla="*/ 2743200 w 2743200"/>
              <a:gd name="connsiteY0" fmla="*/ 0 h 575988"/>
              <a:gd name="connsiteX1" fmla="*/ 2466753 w 2743200"/>
              <a:gd name="connsiteY1" fmla="*/ 148856 h 575988"/>
              <a:gd name="connsiteX2" fmla="*/ 2317897 w 2743200"/>
              <a:gd name="connsiteY2" fmla="*/ 63796 h 575988"/>
              <a:gd name="connsiteX3" fmla="*/ 2232837 w 2743200"/>
              <a:gd name="connsiteY3" fmla="*/ 318977 h 575988"/>
              <a:gd name="connsiteX4" fmla="*/ 1913860 w 2743200"/>
              <a:gd name="connsiteY4" fmla="*/ 212652 h 575988"/>
              <a:gd name="connsiteX5" fmla="*/ 1765004 w 2743200"/>
              <a:gd name="connsiteY5" fmla="*/ 467833 h 575988"/>
              <a:gd name="connsiteX6" fmla="*/ 1531088 w 2743200"/>
              <a:gd name="connsiteY6" fmla="*/ 276447 h 575988"/>
              <a:gd name="connsiteX7" fmla="*/ 1382232 w 2743200"/>
              <a:gd name="connsiteY7" fmla="*/ 510363 h 575988"/>
              <a:gd name="connsiteX8" fmla="*/ 1169581 w 2743200"/>
              <a:gd name="connsiteY8" fmla="*/ 297712 h 575988"/>
              <a:gd name="connsiteX9" fmla="*/ 1020725 w 2743200"/>
              <a:gd name="connsiteY9" fmla="*/ 510363 h 575988"/>
              <a:gd name="connsiteX10" fmla="*/ 786809 w 2743200"/>
              <a:gd name="connsiteY10" fmla="*/ 361507 h 575988"/>
              <a:gd name="connsiteX11" fmla="*/ 637953 w 2743200"/>
              <a:gd name="connsiteY11" fmla="*/ 489098 h 575988"/>
              <a:gd name="connsiteX12" fmla="*/ 404037 w 2743200"/>
              <a:gd name="connsiteY12" fmla="*/ 276447 h 575988"/>
              <a:gd name="connsiteX13" fmla="*/ 212651 w 2743200"/>
              <a:gd name="connsiteY13" fmla="*/ 531628 h 575988"/>
              <a:gd name="connsiteX14" fmla="*/ 0 w 2743200"/>
              <a:gd name="connsiteY14" fmla="*/ 574158 h 57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3200" h="575988">
                <a:moveTo>
                  <a:pt x="2743200" y="0"/>
                </a:moveTo>
                <a:cubicBezTo>
                  <a:pt x="2640418" y="69111"/>
                  <a:pt x="2537637" y="138223"/>
                  <a:pt x="2466753" y="148856"/>
                </a:cubicBezTo>
                <a:cubicBezTo>
                  <a:pt x="2395869" y="159489"/>
                  <a:pt x="2356883" y="35442"/>
                  <a:pt x="2317897" y="63796"/>
                </a:cubicBezTo>
                <a:cubicBezTo>
                  <a:pt x="2278911" y="92150"/>
                  <a:pt x="2300176" y="294168"/>
                  <a:pt x="2232837" y="318977"/>
                </a:cubicBezTo>
                <a:cubicBezTo>
                  <a:pt x="2165497" y="343786"/>
                  <a:pt x="1991832" y="187843"/>
                  <a:pt x="1913860" y="212652"/>
                </a:cubicBezTo>
                <a:cubicBezTo>
                  <a:pt x="1835888" y="237461"/>
                  <a:pt x="1828799" y="457201"/>
                  <a:pt x="1765004" y="467833"/>
                </a:cubicBezTo>
                <a:cubicBezTo>
                  <a:pt x="1701209" y="478465"/>
                  <a:pt x="1594883" y="269359"/>
                  <a:pt x="1531088" y="276447"/>
                </a:cubicBezTo>
                <a:cubicBezTo>
                  <a:pt x="1467293" y="283535"/>
                  <a:pt x="1442483" y="506819"/>
                  <a:pt x="1382232" y="510363"/>
                </a:cubicBezTo>
                <a:cubicBezTo>
                  <a:pt x="1321981" y="513907"/>
                  <a:pt x="1229832" y="297712"/>
                  <a:pt x="1169581" y="297712"/>
                </a:cubicBezTo>
                <a:cubicBezTo>
                  <a:pt x="1109330" y="297712"/>
                  <a:pt x="1084520" y="499731"/>
                  <a:pt x="1020725" y="510363"/>
                </a:cubicBezTo>
                <a:cubicBezTo>
                  <a:pt x="956930" y="520995"/>
                  <a:pt x="850604" y="365051"/>
                  <a:pt x="786809" y="361507"/>
                </a:cubicBezTo>
                <a:cubicBezTo>
                  <a:pt x="723014" y="357963"/>
                  <a:pt x="701748" y="503275"/>
                  <a:pt x="637953" y="489098"/>
                </a:cubicBezTo>
                <a:cubicBezTo>
                  <a:pt x="574158" y="474921"/>
                  <a:pt x="474921" y="269359"/>
                  <a:pt x="404037" y="276447"/>
                </a:cubicBezTo>
                <a:cubicBezTo>
                  <a:pt x="333153" y="283535"/>
                  <a:pt x="279990" y="482010"/>
                  <a:pt x="212651" y="531628"/>
                </a:cubicBezTo>
                <a:cubicBezTo>
                  <a:pt x="145311" y="581247"/>
                  <a:pt x="72655" y="577702"/>
                  <a:pt x="0" y="57415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74860" y="409902"/>
            <a:ext cx="3502099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 A: 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space explosion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84891" y="409902"/>
            <a:ext cx="4655509" cy="640080"/>
            <a:chOff x="3848411" y="409902"/>
            <a:chExt cx="4655509" cy="640080"/>
          </a:xfrm>
        </p:grpSpPr>
        <p:sp>
          <p:nvSpPr>
            <p:cNvPr id="56" name="Rectangle 55"/>
            <p:cNvSpPr/>
            <p:nvPr/>
          </p:nvSpPr>
          <p:spPr>
            <a:xfrm>
              <a:off x="4297680" y="409902"/>
              <a:ext cx="4206240" cy="64008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Solution: </a:t>
              </a:r>
              <a:r>
                <a:rPr lang="en-US" dirty="0" smtClean="0"/>
                <a:t>Skipping </a:t>
              </a:r>
              <a:r>
                <a:rPr lang="en-US" dirty="0"/>
                <a:t>initialization phase of Android Framework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848411" y="599090"/>
              <a:ext cx="442796" cy="281902"/>
            </a:xfrm>
            <a:prstGeom prst="rightArrow">
              <a:avLst/>
            </a:prstGeom>
            <a:solidFill>
              <a:srgbClr val="0070C0"/>
            </a:solidFill>
            <a:ln w="158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79582" y="1324302"/>
            <a:ext cx="4660818" cy="646331"/>
            <a:chOff x="3843102" y="1324302"/>
            <a:chExt cx="4660818" cy="646331"/>
          </a:xfrm>
        </p:grpSpPr>
        <p:sp>
          <p:nvSpPr>
            <p:cNvPr id="54" name="Rectangle 53"/>
            <p:cNvSpPr/>
            <p:nvPr/>
          </p:nvSpPr>
          <p:spPr>
            <a:xfrm>
              <a:off x="4297680" y="1324302"/>
              <a:ext cx="4206240" cy="64633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Solution: </a:t>
              </a:r>
              <a:r>
                <a:rPr lang="en-US" dirty="0"/>
                <a:t>P</a:t>
              </a:r>
              <a:r>
                <a:rPr lang="en-US" dirty="0" smtClean="0"/>
                <a:t>hased Concrete-to-Symbolic Execution</a:t>
              </a:r>
              <a:r>
                <a:rPr lang="en-US" dirty="0"/>
                <a:t> </a:t>
              </a:r>
              <a:r>
                <a:rPr lang="en-US" dirty="0" smtClean="0"/>
                <a:t>(</a:t>
              </a:r>
              <a:r>
                <a:rPr lang="en-US" b="1" dirty="0" smtClean="0"/>
                <a:t>PC2SE</a:t>
              </a:r>
              <a:r>
                <a:rPr lang="en-US" dirty="0"/>
                <a:t>)</a:t>
              </a:r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3843102" y="1524351"/>
              <a:ext cx="442796" cy="281902"/>
            </a:xfrm>
            <a:prstGeom prst="rightArrow">
              <a:avLst/>
            </a:prstGeom>
            <a:solidFill>
              <a:srgbClr val="0070C0"/>
            </a:solidFill>
            <a:ln w="158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9582" y="2238701"/>
            <a:ext cx="4660818" cy="523220"/>
            <a:chOff x="3843102" y="2238701"/>
            <a:chExt cx="4660818" cy="523220"/>
          </a:xfrm>
        </p:grpSpPr>
        <p:sp>
          <p:nvSpPr>
            <p:cNvPr id="60" name="Rectangle 59"/>
            <p:cNvSpPr/>
            <p:nvPr/>
          </p:nvSpPr>
          <p:spPr>
            <a:xfrm>
              <a:off x="4297680" y="2238701"/>
              <a:ext cx="4206240" cy="52322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10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Solution: </a:t>
              </a:r>
              <a:r>
                <a:rPr lang="en-US" dirty="0" smtClean="0">
                  <a:solidFill>
                    <a:schemeClr val="tx1"/>
                  </a:solidFill>
                </a:rPr>
                <a:t>Slim tainting </a:t>
              </a: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3843102" y="2438751"/>
              <a:ext cx="442796" cy="281902"/>
            </a:xfrm>
            <a:prstGeom prst="rightArrow">
              <a:avLst/>
            </a:prstGeom>
            <a:solidFill>
              <a:srgbClr val="0070C0"/>
            </a:solidFill>
            <a:ln w="158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1331446" y="1340069"/>
            <a:ext cx="2147324" cy="64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 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334159" y="2252331"/>
            <a:ext cx="2147324" cy="64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 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317786" y="5642001"/>
            <a:ext cx="768032" cy="715862"/>
          </a:xfrm>
          <a:prstGeom prst="ellipse">
            <a:avLst/>
          </a:prstGeom>
          <a:solidFill>
            <a:schemeClr val="lt1">
              <a:alpha val="0"/>
            </a:schemeClr>
          </a:solidFill>
          <a:ln w="101600">
            <a:solidFill>
              <a:srgbClr val="260A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389906" y="4705983"/>
            <a:ext cx="3487901" cy="1362555"/>
          </a:xfrm>
          <a:prstGeom prst="roundRect">
            <a:avLst/>
          </a:prstGeom>
          <a:solidFill>
            <a:srgbClr val="939EA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Symbolic inputs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P</a:t>
            </a:r>
            <a:r>
              <a:rPr lang="en-US" sz="1600" dirty="0" smtClean="0">
                <a:solidFill>
                  <a:schemeClr val="bg1"/>
                </a:solidFill>
              </a:rPr>
              <a:t>arameters of API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V</a:t>
            </a:r>
            <a:r>
              <a:rPr lang="en-US" sz="1600" dirty="0" smtClean="0">
                <a:solidFill>
                  <a:schemeClr val="bg1"/>
                </a:solidFill>
              </a:rPr>
              <a:t>ariables storing configuration values of the malicious app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76" y="5257243"/>
            <a:ext cx="3356677" cy="75572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74860" y="1324302"/>
            <a:ext cx="3502100" cy="64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Challenge B: </a:t>
            </a:r>
          </a:p>
          <a:p>
            <a:pPr algn="ctr"/>
            <a:r>
              <a:rPr lang="en-US" dirty="0" smtClean="0"/>
              <a:t>Execution context is </a:t>
            </a:r>
            <a:r>
              <a:rPr lang="en-US" dirty="0"/>
              <a:t>missing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90903" y="2238702"/>
            <a:ext cx="3486057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Challenge C: </a:t>
            </a:r>
            <a:r>
              <a:rPr lang="en-US" sz="1700" dirty="0">
                <a:solidFill>
                  <a:schemeClr val="tx1"/>
                </a:solidFill>
              </a:rPr>
              <a:t>I</a:t>
            </a:r>
            <a:r>
              <a:rPr lang="en-US" sz="1700" dirty="0" smtClean="0">
                <a:solidFill>
                  <a:schemeClr val="tx1"/>
                </a:solidFill>
              </a:rPr>
              <a:t>dentifying variables derived from malicious app 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56" idx="2"/>
            <a:endCxn id="48" idx="0"/>
          </p:cNvCxnSpPr>
          <p:nvPr/>
        </p:nvCxnSpPr>
        <p:spPr>
          <a:xfrm flipH="1">
            <a:off x="2225910" y="1049982"/>
            <a:ext cx="4311370" cy="27432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2"/>
            <a:endCxn id="59" idx="0"/>
          </p:cNvCxnSpPr>
          <p:nvPr/>
        </p:nvCxnSpPr>
        <p:spPr>
          <a:xfrm flipH="1">
            <a:off x="2233932" y="1970633"/>
            <a:ext cx="4303348" cy="268069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71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63"/>
    </mc:Choice>
    <mc:Fallback xmlns="">
      <p:transition xmlns:p14="http://schemas.microsoft.com/office/powerpoint/2010/main" spd="slow" advTm="1035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23" grpId="0" animBg="1"/>
      <p:bldP spid="23" grpId="1" animBg="1"/>
      <p:bldP spid="78" grpId="0" animBg="1"/>
      <p:bldP spid="78" grpId="1" animBg="1"/>
      <p:bldP spid="85" grpId="0" animBg="1"/>
      <p:bldP spid="61" grpId="0" animBg="1"/>
      <p:bldP spid="4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5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7590"/>
            <a:ext cx="7772400" cy="1500187"/>
          </a:xfrm>
        </p:spPr>
        <p:txBody>
          <a:bodyPr>
            <a:noAutofit/>
          </a:bodyPr>
          <a:lstStyle/>
          <a:p>
            <a:r>
              <a:rPr lang="en-US" sz="3200" dirty="0" smtClean="0"/>
              <a:t>Phased Concrete-to-Symbolic Execution</a:t>
            </a:r>
            <a:r>
              <a:rPr lang="en-US" sz="3200" dirty="0"/>
              <a:t> </a:t>
            </a:r>
            <a:r>
              <a:rPr lang="en-US" sz="3200" dirty="0" smtClean="0"/>
              <a:t>(PC2SE</a:t>
            </a:r>
            <a:r>
              <a:rPr lang="en-US" sz="32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"/>
    </mc:Choice>
    <mc:Fallback xmlns="">
      <p:transition xmlns:p14="http://schemas.microsoft.com/office/powerpoint/2010/main" spd="slow" advTm="44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766222" y="2554991"/>
            <a:ext cx="1958704" cy="1559859"/>
          </a:xfrm>
          <a:prstGeom prst="rect">
            <a:avLst/>
          </a:prstGeom>
          <a:solidFill>
            <a:srgbClr val="A9DA74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766222" y="2621533"/>
            <a:ext cx="195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ontext </a:t>
            </a:r>
            <a:r>
              <a:rPr lang="en-US" dirty="0"/>
              <a:t>query server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629584" y="1056646"/>
            <a:ext cx="4871803" cy="4889528"/>
            <a:chOff x="-217327" y="509666"/>
            <a:chExt cx="6031274" cy="5686418"/>
          </a:xfrm>
        </p:grpSpPr>
        <p:pic>
          <p:nvPicPr>
            <p:cNvPr id="7" name="Picture 2" descr="相关图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7327" y="509666"/>
              <a:ext cx="6031274" cy="568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875670" y="2099586"/>
              <a:ext cx="1842017" cy="256799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5231" y="3381489"/>
            <a:ext cx="2262844" cy="1852730"/>
            <a:chOff x="5390864" y="3289110"/>
            <a:chExt cx="2688612" cy="2173382"/>
          </a:xfrm>
        </p:grpSpPr>
        <p:sp>
          <p:nvSpPr>
            <p:cNvPr id="11" name="Rounded Rectangle 10"/>
            <p:cNvSpPr/>
            <p:nvPr/>
          </p:nvSpPr>
          <p:spPr>
            <a:xfrm>
              <a:off x="5390867" y="3289110"/>
              <a:ext cx="2688609" cy="72671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Android Framework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90865" y="4009054"/>
              <a:ext cx="2688609" cy="72671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Libraries &amp; Runtime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90864" y="4735773"/>
              <a:ext cx="2688609" cy="72671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Kernel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3203" y="2544785"/>
            <a:ext cx="2143593" cy="694134"/>
          </a:xfrm>
          <a:prstGeom prst="rect">
            <a:avLst/>
          </a:prstGeom>
          <a:solidFill>
            <a:srgbClr val="FFDC6D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Symbolic executor</a:t>
            </a:r>
            <a:endParaRPr lang="en-US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87775" y="385378"/>
            <a:ext cx="3990892" cy="68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Decoupled architecture</a:t>
            </a:r>
            <a:endParaRPr lang="en-US" sz="2800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02962" y="3339913"/>
            <a:ext cx="2487960" cy="575418"/>
            <a:chOff x="2923082" y="3564763"/>
            <a:chExt cx="2487960" cy="575418"/>
          </a:xfrm>
        </p:grpSpPr>
        <p:sp>
          <p:nvSpPr>
            <p:cNvPr id="25" name="Rectangle 24"/>
            <p:cNvSpPr/>
            <p:nvPr/>
          </p:nvSpPr>
          <p:spPr>
            <a:xfrm>
              <a:off x="3748074" y="3564763"/>
              <a:ext cx="1662968" cy="57541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Heap memory snapshot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923082" y="3882452"/>
              <a:ext cx="824992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494453" y="2544786"/>
            <a:ext cx="2169500" cy="1570064"/>
          </a:xfrm>
          <a:prstGeom prst="rect">
            <a:avLst/>
          </a:prstGeom>
          <a:solidFill>
            <a:srgbClr val="FFDC6D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551147" y="270074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Symbolic executor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666970" y="3224248"/>
            <a:ext cx="1847440" cy="712873"/>
            <a:chOff x="6247250" y="3419118"/>
            <a:chExt cx="1847440" cy="712873"/>
          </a:xfrm>
        </p:grpSpPr>
        <p:sp>
          <p:nvSpPr>
            <p:cNvPr id="39" name="Rectangle 38"/>
            <p:cNvSpPr/>
            <p:nvPr/>
          </p:nvSpPr>
          <p:spPr>
            <a:xfrm>
              <a:off x="6329867" y="3419118"/>
              <a:ext cx="1689873" cy="712873"/>
            </a:xfrm>
            <a:prstGeom prst="rect">
              <a:avLst/>
            </a:prstGeom>
            <a:solidFill>
              <a:srgbClr val="A9DA74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47250" y="3454167"/>
              <a:ext cx="18474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ontext </a:t>
              </a:r>
              <a:r>
                <a:rPr lang="en-US" dirty="0"/>
                <a:t>query </a:t>
              </a:r>
              <a:r>
                <a:rPr lang="en-US" dirty="0" smtClean="0"/>
                <a:t>client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>
            <a:endCxn id="39" idx="1"/>
          </p:cNvCxnSpPr>
          <p:nvPr/>
        </p:nvCxnSpPr>
        <p:spPr>
          <a:xfrm>
            <a:off x="5721658" y="3580685"/>
            <a:ext cx="102792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95346" y="989404"/>
            <a:ext cx="4639381" cy="457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Migrating execution context</a:t>
            </a:r>
            <a:endParaRPr lang="en-US" sz="2800" dirty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0274" y="56194"/>
            <a:ext cx="650890" cy="329184"/>
          </a:xfrm>
        </p:spPr>
        <p:txBody>
          <a:bodyPr/>
          <a:lstStyle/>
          <a:p>
            <a:r>
              <a:rPr lang="en-US" dirty="0" smtClean="0"/>
              <a:t>39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6399756" y="2923433"/>
            <a:ext cx="2389536" cy="12242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551626" y="2266756"/>
            <a:ext cx="2389536" cy="1224209"/>
          </a:xfrm>
          <a:prstGeom prst="rect">
            <a:avLst/>
          </a:prstGeom>
        </p:spPr>
      </p:pic>
      <p:pic>
        <p:nvPicPr>
          <p:cNvPr id="41" name="Picture 2" descr="“android app”的图片搜索结果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30" y="1551354"/>
            <a:ext cx="894738" cy="9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602402" y="4067351"/>
            <a:ext cx="5444135" cy="2393500"/>
            <a:chOff x="3422522" y="4292201"/>
            <a:chExt cx="5444135" cy="2393500"/>
          </a:xfrm>
        </p:grpSpPr>
        <p:pic>
          <p:nvPicPr>
            <p:cNvPr id="2050" name="Picture 2" descr="“problem”的图片搜索结果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037" y="4825644"/>
              <a:ext cx="2023620" cy="1860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loud Callout 20"/>
            <p:cNvSpPr/>
            <p:nvPr/>
          </p:nvSpPr>
          <p:spPr>
            <a:xfrm>
              <a:off x="3422522" y="4292201"/>
              <a:ext cx="3087148" cy="1503439"/>
            </a:xfrm>
            <a:prstGeom prst="cloudCallout">
              <a:avLst>
                <a:gd name="adj1" fmla="val 61586"/>
                <a:gd name="adj2" fmla="val 37368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43660" y="4556046"/>
              <a:ext cx="22448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B82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Symbolic executor cannot obtain execution </a:t>
              </a:r>
              <a:r>
                <a:rPr lang="en-US" dirty="0">
                  <a:solidFill>
                    <a:srgbClr val="002B82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context?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93422" y="184960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8"/>
    </mc:Choice>
    <mc:Fallback xmlns="">
      <p:transition xmlns:p14="http://schemas.microsoft.com/office/powerpoint/2010/main" spd="slow" advTm="691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63038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6" grpId="0" animBg="1"/>
      <p:bldP spid="16" grpId="1" animBg="1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Architecture of our system</a:t>
            </a:r>
            <a:endParaRPr kumimoji="1" lang="zh-CN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6486" b="-4648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5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Instrumenting </a:t>
            </a:r>
            <a:r>
              <a:rPr kumimoji="1" lang="en-US" altLang="zh-CN" dirty="0" err="1"/>
              <a:t>b</a:t>
            </a:r>
            <a:r>
              <a:rPr kumimoji="1" lang="en-US" altLang="zh-CN" dirty="0" err="1" smtClean="0"/>
              <a:t>ytecode</a:t>
            </a:r>
            <a:r>
              <a:rPr kumimoji="1" lang="en-US" altLang="zh-CN" dirty="0" smtClean="0"/>
              <a:t> instructions for heap migration</a:t>
            </a:r>
            <a:endParaRPr kumimoji="1" lang="zh-CN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4661" b="-4466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1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 of a test driver</a:t>
            </a:r>
            <a:endParaRPr kumimoji="1" lang="zh-CN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1279" b="-2127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3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Migrating heap</a:t>
            </a:r>
            <a:endParaRPr kumimoji="1" lang="zh-CN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9180" b="-29180"/>
          <a:stretch>
            <a:fillRect/>
          </a:stretch>
        </p:blipFill>
        <p:spPr>
          <a:xfrm>
            <a:off x="0" y="957674"/>
            <a:ext cx="8928100" cy="52907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9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85799" y="391502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Slim Tainting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21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"/>
    </mc:Choice>
    <mc:Fallback xmlns="">
      <p:transition xmlns:p14="http://schemas.microsoft.com/office/powerpoint/2010/main" spd="slow" advTm="27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Android Architecture</a:t>
            </a:r>
            <a:endParaRPr kumimoji="1"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39771" r="-397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802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6582" y="481262"/>
            <a:ext cx="4875305" cy="2097976"/>
            <a:chOff x="338380" y="4559498"/>
            <a:chExt cx="4875305" cy="2097976"/>
          </a:xfrm>
        </p:grpSpPr>
        <p:sp>
          <p:nvSpPr>
            <p:cNvPr id="7" name="Rectangle 6"/>
            <p:cNvSpPr/>
            <p:nvPr/>
          </p:nvSpPr>
          <p:spPr>
            <a:xfrm>
              <a:off x="338380" y="4559498"/>
              <a:ext cx="4875305" cy="20979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7787" y="4853844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Android Framework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423" y="5718863"/>
              <a:ext cx="4859262" cy="93080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0174" y="5897294"/>
              <a:ext cx="3797129" cy="609635"/>
              <a:chOff x="540174" y="5897294"/>
              <a:chExt cx="3797129" cy="60963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785813" y="5897294"/>
                <a:ext cx="274320" cy="2743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62983" y="5958289"/>
                <a:ext cx="274320" cy="2743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0174" y="6232609"/>
                <a:ext cx="274320" cy="2743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672723" y="385378"/>
            <a:ext cx="2923269" cy="2113950"/>
            <a:chOff x="5702647" y="546097"/>
            <a:chExt cx="2923269" cy="2292667"/>
          </a:xfrm>
        </p:grpSpPr>
        <p:sp>
          <p:nvSpPr>
            <p:cNvPr id="24" name="Explosion 2 23"/>
            <p:cNvSpPr/>
            <p:nvPr/>
          </p:nvSpPr>
          <p:spPr>
            <a:xfrm rot="1206495">
              <a:off x="5702647" y="546097"/>
              <a:ext cx="2923269" cy="2292667"/>
            </a:xfrm>
            <a:prstGeom prst="irregularSeal2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8679" y="1430673"/>
              <a:ext cx="1757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Scattered!!!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2370" y="2428332"/>
            <a:ext cx="3511962" cy="3603000"/>
            <a:chOff x="322370" y="2428332"/>
            <a:chExt cx="3511962" cy="3603000"/>
          </a:xfrm>
        </p:grpSpPr>
        <p:pic>
          <p:nvPicPr>
            <p:cNvPr id="28" name="Picture 4" descr="“arrow red”的图片搜索结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00883">
              <a:off x="-737587" y="3720281"/>
              <a:ext cx="3058704" cy="47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22370" y="5482557"/>
              <a:ext cx="2209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Hash-table-based</a:t>
              </a:r>
              <a:endParaRPr lang="en-US" sz="20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599177" y="5391252"/>
              <a:ext cx="1235155" cy="640080"/>
              <a:chOff x="2289724" y="5236747"/>
              <a:chExt cx="1097280" cy="54864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289724" y="5236747"/>
                <a:ext cx="1097280" cy="274320"/>
                <a:chOff x="2103120" y="3931920"/>
                <a:chExt cx="1097280" cy="27432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2377440" y="393192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651760" y="393192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926080" y="393192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103120" y="393192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289724" y="5511067"/>
                <a:ext cx="1097280" cy="274320"/>
                <a:chOff x="2103120" y="3931920"/>
                <a:chExt cx="1097280" cy="27432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377440" y="3931920"/>
                  <a:ext cx="274320" cy="27432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651760" y="393192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926080" y="393192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103120" y="393192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6525953" y="3687345"/>
            <a:ext cx="936587" cy="8594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6499069" y="5316695"/>
            <a:ext cx="2298775" cy="98358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087668" y="4653953"/>
            <a:ext cx="215199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Taint propagation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2599178" y="4653953"/>
            <a:ext cx="13825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Taint sinks</a:t>
            </a:r>
            <a:endParaRPr lang="en-US" sz="2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3050549" y="5669348"/>
            <a:ext cx="1603503" cy="400110"/>
            <a:chOff x="3050549" y="5669348"/>
            <a:chExt cx="1603503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4070238" y="5669348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key</a:t>
              </a:r>
              <a:endParaRPr lang="en-US" sz="20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3050549" y="5869403"/>
              <a:ext cx="960222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654052" y="3965529"/>
            <a:ext cx="1971338" cy="1940740"/>
            <a:chOff x="4654052" y="3965529"/>
            <a:chExt cx="1971338" cy="1940740"/>
          </a:xfrm>
        </p:grpSpPr>
        <p:sp>
          <p:nvSpPr>
            <p:cNvPr id="63" name="Freeform 62"/>
            <p:cNvSpPr/>
            <p:nvPr/>
          </p:nvSpPr>
          <p:spPr>
            <a:xfrm>
              <a:off x="4654052" y="5675000"/>
              <a:ext cx="1971338" cy="231269"/>
            </a:xfrm>
            <a:custGeom>
              <a:avLst/>
              <a:gdLst>
                <a:gd name="connsiteX0" fmla="*/ 1660993 w 1660993"/>
                <a:gd name="connsiteY0" fmla="*/ 129775 h 231269"/>
                <a:gd name="connsiteX1" fmla="*/ 1179730 w 1660993"/>
                <a:gd name="connsiteY1" fmla="*/ 129775 h 231269"/>
                <a:gd name="connsiteX2" fmla="*/ 1083477 w 1660993"/>
                <a:gd name="connsiteY2" fmla="*/ 1438 h 231269"/>
                <a:gd name="connsiteX3" fmla="*/ 890972 w 1660993"/>
                <a:gd name="connsiteY3" fmla="*/ 226027 h 231269"/>
                <a:gd name="connsiteX4" fmla="*/ 714509 w 1660993"/>
                <a:gd name="connsiteY4" fmla="*/ 1438 h 231269"/>
                <a:gd name="connsiteX5" fmla="*/ 570130 w 1660993"/>
                <a:gd name="connsiteY5" fmla="*/ 193943 h 231269"/>
                <a:gd name="connsiteX6" fmla="*/ 425751 w 1660993"/>
                <a:gd name="connsiteY6" fmla="*/ 65606 h 231269"/>
                <a:gd name="connsiteX7" fmla="*/ 281372 w 1660993"/>
                <a:gd name="connsiteY7" fmla="*/ 226027 h 231269"/>
                <a:gd name="connsiteX8" fmla="*/ 24698 w 1660993"/>
                <a:gd name="connsiteY8" fmla="*/ 193943 h 231269"/>
                <a:gd name="connsiteX9" fmla="*/ 24698 w 1660993"/>
                <a:gd name="connsiteY9" fmla="*/ 209985 h 23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93" h="231269">
                  <a:moveTo>
                    <a:pt x="1660993" y="129775"/>
                  </a:moveTo>
                  <a:cubicBezTo>
                    <a:pt x="1468488" y="140469"/>
                    <a:pt x="1275983" y="151164"/>
                    <a:pt x="1179730" y="129775"/>
                  </a:cubicBezTo>
                  <a:cubicBezTo>
                    <a:pt x="1083477" y="108386"/>
                    <a:pt x="1131603" y="-14604"/>
                    <a:pt x="1083477" y="1438"/>
                  </a:cubicBezTo>
                  <a:cubicBezTo>
                    <a:pt x="1035351" y="17480"/>
                    <a:pt x="952467" y="226027"/>
                    <a:pt x="890972" y="226027"/>
                  </a:cubicBezTo>
                  <a:cubicBezTo>
                    <a:pt x="829477" y="226027"/>
                    <a:pt x="767983" y="6785"/>
                    <a:pt x="714509" y="1438"/>
                  </a:cubicBezTo>
                  <a:cubicBezTo>
                    <a:pt x="661035" y="-3909"/>
                    <a:pt x="618256" y="183248"/>
                    <a:pt x="570130" y="193943"/>
                  </a:cubicBezTo>
                  <a:cubicBezTo>
                    <a:pt x="522004" y="204638"/>
                    <a:pt x="473877" y="60259"/>
                    <a:pt x="425751" y="65606"/>
                  </a:cubicBezTo>
                  <a:cubicBezTo>
                    <a:pt x="377625" y="70953"/>
                    <a:pt x="348214" y="204637"/>
                    <a:pt x="281372" y="226027"/>
                  </a:cubicBezTo>
                  <a:cubicBezTo>
                    <a:pt x="214530" y="247417"/>
                    <a:pt x="67477" y="196617"/>
                    <a:pt x="24698" y="193943"/>
                  </a:cubicBezTo>
                  <a:cubicBezTo>
                    <a:pt x="-18081" y="191269"/>
                    <a:pt x="3308" y="200627"/>
                    <a:pt x="24698" y="20998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40015" y="3965529"/>
              <a:ext cx="1780696" cy="231269"/>
            </a:xfrm>
            <a:custGeom>
              <a:avLst/>
              <a:gdLst>
                <a:gd name="connsiteX0" fmla="*/ 1660993 w 1660993"/>
                <a:gd name="connsiteY0" fmla="*/ 129775 h 231269"/>
                <a:gd name="connsiteX1" fmla="*/ 1179730 w 1660993"/>
                <a:gd name="connsiteY1" fmla="*/ 129775 h 231269"/>
                <a:gd name="connsiteX2" fmla="*/ 1083477 w 1660993"/>
                <a:gd name="connsiteY2" fmla="*/ 1438 h 231269"/>
                <a:gd name="connsiteX3" fmla="*/ 890972 w 1660993"/>
                <a:gd name="connsiteY3" fmla="*/ 226027 h 231269"/>
                <a:gd name="connsiteX4" fmla="*/ 714509 w 1660993"/>
                <a:gd name="connsiteY4" fmla="*/ 1438 h 231269"/>
                <a:gd name="connsiteX5" fmla="*/ 570130 w 1660993"/>
                <a:gd name="connsiteY5" fmla="*/ 193943 h 231269"/>
                <a:gd name="connsiteX6" fmla="*/ 425751 w 1660993"/>
                <a:gd name="connsiteY6" fmla="*/ 65606 h 231269"/>
                <a:gd name="connsiteX7" fmla="*/ 281372 w 1660993"/>
                <a:gd name="connsiteY7" fmla="*/ 226027 h 231269"/>
                <a:gd name="connsiteX8" fmla="*/ 24698 w 1660993"/>
                <a:gd name="connsiteY8" fmla="*/ 193943 h 231269"/>
                <a:gd name="connsiteX9" fmla="*/ 24698 w 1660993"/>
                <a:gd name="connsiteY9" fmla="*/ 209985 h 23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0993" h="231269">
                  <a:moveTo>
                    <a:pt x="1660993" y="129775"/>
                  </a:moveTo>
                  <a:cubicBezTo>
                    <a:pt x="1468488" y="140469"/>
                    <a:pt x="1275983" y="151164"/>
                    <a:pt x="1179730" y="129775"/>
                  </a:cubicBezTo>
                  <a:cubicBezTo>
                    <a:pt x="1083477" y="108386"/>
                    <a:pt x="1131603" y="-14604"/>
                    <a:pt x="1083477" y="1438"/>
                  </a:cubicBezTo>
                  <a:cubicBezTo>
                    <a:pt x="1035351" y="17480"/>
                    <a:pt x="952467" y="226027"/>
                    <a:pt x="890972" y="226027"/>
                  </a:cubicBezTo>
                  <a:cubicBezTo>
                    <a:pt x="829477" y="226027"/>
                    <a:pt x="767983" y="6785"/>
                    <a:pt x="714509" y="1438"/>
                  </a:cubicBezTo>
                  <a:cubicBezTo>
                    <a:pt x="661035" y="-3909"/>
                    <a:pt x="618256" y="183248"/>
                    <a:pt x="570130" y="193943"/>
                  </a:cubicBezTo>
                  <a:cubicBezTo>
                    <a:pt x="522004" y="204638"/>
                    <a:pt x="473877" y="60259"/>
                    <a:pt x="425751" y="65606"/>
                  </a:cubicBezTo>
                  <a:cubicBezTo>
                    <a:pt x="377625" y="70953"/>
                    <a:pt x="348214" y="204637"/>
                    <a:pt x="281372" y="226027"/>
                  </a:cubicBezTo>
                  <a:cubicBezTo>
                    <a:pt x="214530" y="247417"/>
                    <a:pt x="67477" y="196617"/>
                    <a:pt x="24698" y="193943"/>
                  </a:cubicBezTo>
                  <a:cubicBezTo>
                    <a:pt x="-18081" y="191269"/>
                    <a:pt x="3308" y="200627"/>
                    <a:pt x="24698" y="20998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Oval 74"/>
          <p:cNvSpPr/>
          <p:nvPr/>
        </p:nvSpPr>
        <p:spPr>
          <a:xfrm>
            <a:off x="5825109" y="2483326"/>
            <a:ext cx="2498511" cy="89342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Access pattern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31030" y="2082568"/>
            <a:ext cx="2803303" cy="2251292"/>
            <a:chOff x="1031030" y="2082568"/>
            <a:chExt cx="2803303" cy="2251292"/>
          </a:xfrm>
        </p:grpSpPr>
        <p:pic>
          <p:nvPicPr>
            <p:cNvPr id="27" name="Picture 4" descr="“arrow red”的图片搜索结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4664" y="2860102"/>
              <a:ext cx="1882963" cy="327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645613" y="3982929"/>
              <a:ext cx="1188720" cy="301752"/>
              <a:chOff x="2103120" y="3931920"/>
              <a:chExt cx="1076178" cy="27432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377440" y="3931920"/>
                <a:ext cx="274320" cy="27432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651760" y="393192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926080" y="3931920"/>
                <a:ext cx="253218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3120" y="3931920"/>
                <a:ext cx="27432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31030" y="3933750"/>
              <a:ext cx="1580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Array-based</a:t>
              </a:r>
              <a:endParaRPr lang="en-US" sz="2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085855" y="3944920"/>
            <a:ext cx="1758839" cy="400110"/>
            <a:chOff x="3085855" y="3944920"/>
            <a:chExt cx="1758839" cy="400110"/>
          </a:xfrm>
        </p:grpSpPr>
        <p:sp>
          <p:nvSpPr>
            <p:cNvPr id="62" name="TextBox 61"/>
            <p:cNvSpPr txBox="1"/>
            <p:nvPr/>
          </p:nvSpPr>
          <p:spPr>
            <a:xfrm>
              <a:off x="4046077" y="3944920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index</a:t>
              </a:r>
              <a:endParaRPr lang="en-US" sz="20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3085855" y="4144975"/>
              <a:ext cx="960222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700921" y="3945599"/>
            <a:ext cx="1915341" cy="2045091"/>
            <a:chOff x="6700921" y="3945599"/>
            <a:chExt cx="1915341" cy="2045091"/>
          </a:xfrm>
        </p:grpSpPr>
        <p:pic>
          <p:nvPicPr>
            <p:cNvPr id="47" name="Picture 2" descr="“android app”的图片搜索结果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524" y="3982929"/>
              <a:ext cx="894738" cy="91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6700921" y="5590580"/>
              <a:ext cx="1895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Package name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15416" y="394559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UID</a:t>
              </a:r>
              <a:endParaRPr lang="en-US" sz="2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881279" y="4275631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App</a:t>
              </a:r>
            </a:p>
          </p:txBody>
        </p:sp>
        <p:cxnSp>
          <p:nvCxnSpPr>
            <p:cNvPr id="53" name="Straight Arrow Connector 52"/>
            <p:cNvCxnSpPr>
              <a:endCxn id="48" idx="0"/>
            </p:cNvCxnSpPr>
            <p:nvPr/>
          </p:nvCxnSpPr>
          <p:spPr>
            <a:xfrm flipH="1">
              <a:off x="7648457" y="4475747"/>
              <a:ext cx="484891" cy="111483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9" idx="3"/>
            </p:cNvCxnSpPr>
            <p:nvPr/>
          </p:nvCxnSpPr>
          <p:spPr>
            <a:xfrm flipH="1" flipV="1">
              <a:off x="7342511" y="4145654"/>
              <a:ext cx="790837" cy="3300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459579" y="4650800"/>
            <a:ext cx="16951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Taint sources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5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0"/>
    </mc:Choice>
    <mc:Fallback xmlns="">
      <p:transition xmlns:p14="http://schemas.microsoft.com/office/powerpoint/2010/main" spd="slow" advTm="553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75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Tainting propagation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zh-CN" dirty="0" smtClean="0"/>
          </a:p>
          <a:p>
            <a:r>
              <a:rPr lang="nl-NL" altLang="zh-CN" dirty="0" smtClean="0"/>
              <a:t>(</a:t>
            </a:r>
            <a:r>
              <a:rPr lang="nl-NL" altLang="zh-CN" dirty="0"/>
              <a:t>uid%100, 000 − 10, 000) </a:t>
            </a:r>
          </a:p>
          <a:p>
            <a:endParaRPr kumimoji="1"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Software Security with Concurrent Monitoring, Automated Diagnosis, and Self-shielding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0" y="2880686"/>
            <a:ext cx="8369636" cy="16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5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Effectiveness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7</a:t>
            </a:r>
            <a:r>
              <a:rPr lang="en-US" sz="2400" dirty="0" smtClean="0"/>
              <a:t> vulnerability instances</a:t>
            </a:r>
          </a:p>
          <a:p>
            <a:pPr marL="1005840" lvl="2" indent="-365760">
              <a:buFont typeface="+mj-lt"/>
              <a:buAutoNum type="alphaLcPeriod"/>
            </a:pPr>
            <a:r>
              <a:rPr lang="en-US" sz="2200" dirty="0" smtClean="0"/>
              <a:t>6 instances of Inconsistent security policy enforcement </a:t>
            </a:r>
          </a:p>
          <a:p>
            <a:pPr marL="1005840" lvl="2" indent="-365760">
              <a:buFont typeface="+mj-lt"/>
              <a:buAutoNum type="alphaLcPeriod"/>
            </a:pPr>
            <a:r>
              <a:rPr lang="en-US" sz="2200" dirty="0" smtClean="0"/>
              <a:t>1 instances of Task hijacking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Efficiency</a:t>
            </a:r>
            <a:r>
              <a:rPr lang="en-US" sz="28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3"/>
    </mc:Choice>
    <mc:Fallback xmlns="">
      <p:transition xmlns:p14="http://schemas.microsoft.com/office/powerpoint/2010/main" spd="slow" advTm="166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2" y="1562100"/>
            <a:ext cx="5186394" cy="4905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062" y="1527048"/>
            <a:ext cx="3276140" cy="49440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List of Vulnerability Instances &amp; Analysis </a:t>
            </a:r>
            <a:r>
              <a:rPr lang="en-US" sz="3100" dirty="0"/>
              <a:t>S</a:t>
            </a:r>
            <a:r>
              <a:rPr lang="en-US" sz="3100" dirty="0" smtClean="0"/>
              <a:t>tatistics</a:t>
            </a:r>
            <a:endParaRPr lang="en-US" sz="3100" dirty="0"/>
          </a:p>
        </p:txBody>
      </p:sp>
      <p:sp>
        <p:nvSpPr>
          <p:cNvPr id="11" name="Rounded Rectangle 10"/>
          <p:cNvSpPr/>
          <p:nvPr/>
        </p:nvSpPr>
        <p:spPr>
          <a:xfrm>
            <a:off x="5922499" y="1504950"/>
            <a:ext cx="608194" cy="4962890"/>
          </a:xfrm>
          <a:prstGeom prst="roundRect">
            <a:avLst/>
          </a:prstGeom>
          <a:solidFill>
            <a:schemeClr val="l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28576" y="1504950"/>
            <a:ext cx="820491" cy="4962890"/>
          </a:xfrm>
          <a:prstGeom prst="roundRect">
            <a:avLst/>
          </a:prstGeom>
          <a:solidFill>
            <a:schemeClr val="lt1">
              <a:alpha val="0"/>
            </a:schemeClr>
          </a:solidFill>
          <a:ln w="635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214092" y="4544138"/>
            <a:ext cx="5281544" cy="15437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03849" y="3428451"/>
            <a:ext cx="3902030" cy="1309460"/>
            <a:chOff x="789091" y="4995545"/>
            <a:chExt cx="3902030" cy="130946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550694" y="5582064"/>
              <a:ext cx="0" cy="72294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89091" y="4995545"/>
              <a:ext cx="3902030" cy="707886"/>
            </a:xfrm>
            <a:prstGeom prst="rect">
              <a:avLst/>
            </a:prstGeom>
            <a:solidFill>
              <a:srgbClr val="BB402B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endParaRPr lang="en-US" sz="8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New vulnerability instances</a:t>
              </a:r>
            </a:p>
            <a:p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4" y="1759795"/>
            <a:ext cx="603739" cy="4289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4" y="5895671"/>
            <a:ext cx="546130" cy="72036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522022" y="1499630"/>
            <a:ext cx="2803973" cy="4962890"/>
          </a:xfrm>
          <a:prstGeom prst="roundRect">
            <a:avLst/>
          </a:prstGeom>
          <a:solidFill>
            <a:schemeClr val="l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28"/>
    </mc:Choice>
    <mc:Fallback xmlns="">
      <p:transition xmlns:p14="http://schemas.microsoft.com/office/powerpoint/2010/main" spd="slow" advTm="463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 of </a:t>
            </a:r>
            <a:r>
              <a:rPr lang="en-US" dirty="0"/>
              <a:t>a</a:t>
            </a:r>
            <a:r>
              <a:rPr lang="en-US" dirty="0" smtClean="0"/>
              <a:t>n Exploit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8" y="1407625"/>
            <a:ext cx="5591955" cy="210531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09" y="3529569"/>
            <a:ext cx="5591955" cy="3315163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5932778" y="1490750"/>
            <a:ext cx="455283" cy="1931886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778432" y="3707476"/>
            <a:ext cx="565266" cy="3016159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5508" y="2193932"/>
            <a:ext cx="2011680" cy="274320"/>
          </a:xfrm>
          <a:prstGeom prst="ellipse">
            <a:avLst/>
          </a:prstGeom>
          <a:solidFill>
            <a:srgbClr val="FFC000">
              <a:alpha val="42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3181343" y="3425646"/>
            <a:ext cx="5804934" cy="17566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1945" y="2026701"/>
            <a:ext cx="257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 set of concrete values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2967" y="4968097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2C8"/>
                </a:solidFill>
              </a:rPr>
              <a:t>An exploit</a:t>
            </a:r>
            <a:endParaRPr lang="en-US" sz="2400" b="1" dirty="0">
              <a:solidFill>
                <a:srgbClr val="0072C8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120175" y="5820680"/>
            <a:ext cx="4230409" cy="74190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56824" y="4035870"/>
            <a:ext cx="2900281" cy="400110"/>
            <a:chOff x="956824" y="4035870"/>
            <a:chExt cx="2900281" cy="40011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778432" y="4253560"/>
              <a:ext cx="1078673" cy="1918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56824" y="4035870"/>
              <a:ext cx="1866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C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onfiguration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42281" y="5820680"/>
            <a:ext cx="2633813" cy="707886"/>
            <a:chOff x="1223292" y="3937565"/>
            <a:chExt cx="2633813" cy="70788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884628" y="4272742"/>
              <a:ext cx="972477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23292" y="3937565"/>
              <a:ext cx="1797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System service call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467377" y="1506745"/>
            <a:ext cx="3555978" cy="274320"/>
          </a:xfrm>
          <a:prstGeom prst="ellipse">
            <a:avLst/>
          </a:prstGeom>
          <a:solidFill>
            <a:srgbClr val="FFC000">
              <a:alpha val="42000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4572" y="1661407"/>
            <a:ext cx="1072337" cy="4480560"/>
            <a:chOff x="174572" y="1661407"/>
            <a:chExt cx="1072337" cy="448056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74572" y="1661407"/>
              <a:ext cx="3882" cy="448056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74573" y="2345198"/>
              <a:ext cx="29925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74572" y="1661407"/>
              <a:ext cx="29925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88433" y="6121351"/>
              <a:ext cx="1058476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37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63"/>
    </mc:Choice>
    <mc:Fallback xmlns="">
      <p:transition xmlns:p14="http://schemas.microsoft.com/office/powerpoint/2010/main" spd="slow" advTm="531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1153" y="3153058"/>
            <a:ext cx="8114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Monaco"/>
                <a:cs typeface="Monaco"/>
              </a:rPr>
              <a:t>https://</a:t>
            </a:r>
            <a:r>
              <a:rPr lang="en-US" sz="2800" dirty="0" err="1">
                <a:solidFill>
                  <a:srgbClr val="0000FF"/>
                </a:solidFill>
                <a:latin typeface="Monaco"/>
                <a:cs typeface="Monaco"/>
              </a:rPr>
              <a:t>github.com</a:t>
            </a:r>
            <a:r>
              <a:rPr lang="en-US" sz="2800" dirty="0">
                <a:solidFill>
                  <a:srgbClr val="0000FF"/>
                </a:solidFill>
                <a:latin typeface="Monaco"/>
                <a:cs typeface="Monaco"/>
              </a:rPr>
              <a:t>/Android-</a:t>
            </a:r>
            <a:r>
              <a:rPr lang="en-US" sz="2800" dirty="0" err="1">
                <a:solidFill>
                  <a:srgbClr val="0000FF"/>
                </a:solidFill>
                <a:latin typeface="Monaco"/>
                <a:cs typeface="Monaco"/>
              </a:rPr>
              <a:t>Framewrok</a:t>
            </a:r>
            <a:r>
              <a:rPr lang="en-US" sz="2800" dirty="0">
                <a:solidFill>
                  <a:srgbClr val="0000FF"/>
                </a:solidFill>
                <a:latin typeface="Monaco"/>
                <a:cs typeface="Monaco"/>
              </a:rPr>
              <a:t>-Symbolic-Executor/Centaur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153" y="1781319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Code </a:t>
            </a:r>
            <a:r>
              <a:rPr lang="en-US" smtClean="0">
                <a:solidFill>
                  <a:srgbClr val="FF0000"/>
                </a:solidFill>
              </a:rPr>
              <a:t>is open source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72"/>
    </mc:Choice>
    <mc:Fallback xmlns="">
      <p:transition xmlns:p14="http://schemas.microsoft.com/office/powerpoint/2010/main" spd="slow" advTm="224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“thank you”的图片搜索结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44" y="1621767"/>
            <a:ext cx="6991788" cy="39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"/>
    </mc:Choice>
    <mc:Fallback xmlns="">
      <p:transition xmlns:p14="http://schemas.microsoft.com/office/powerpoint/2010/main" spd="slow" advTm="6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859587" y="993650"/>
            <a:ext cx="6478908" cy="5438114"/>
            <a:chOff x="434454" y="1180146"/>
            <a:chExt cx="6053599" cy="4543795"/>
          </a:xfrm>
        </p:grpSpPr>
        <p:pic>
          <p:nvPicPr>
            <p:cNvPr id="19" name="Picture 2" descr="相关图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54" y="1180146"/>
              <a:ext cx="6053599" cy="454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450408" y="2400327"/>
              <a:ext cx="2187715" cy="210343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0274" y="56194"/>
            <a:ext cx="650890" cy="329184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4256461" y="993650"/>
            <a:ext cx="1592847" cy="5396188"/>
          </a:xfrm>
          <a:prstGeom prst="leftBrace">
            <a:avLst>
              <a:gd name="adj1" fmla="val 8333"/>
              <a:gd name="adj2" fmla="val 52585"/>
            </a:avLst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40460" y="664364"/>
            <a:ext cx="538590" cy="5433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65095" y="5937087"/>
            <a:ext cx="655485" cy="5433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48247" y="876432"/>
            <a:ext cx="3126066" cy="418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565982" y="846651"/>
            <a:ext cx="3126066" cy="418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Android Framework</a:t>
            </a:r>
            <a:endParaRPr lang="en-US" sz="2400" b="1" dirty="0"/>
          </a:p>
        </p:txBody>
      </p:sp>
      <p:pic>
        <p:nvPicPr>
          <p:cNvPr id="21" name="Picture 2" descr="“android app”的图片搜索结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26" y="1744675"/>
            <a:ext cx="1357167" cy="11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02081" y="3457365"/>
            <a:ext cx="2962384" cy="2107406"/>
            <a:chOff x="5390864" y="3289110"/>
            <a:chExt cx="2688612" cy="2173382"/>
          </a:xfrm>
        </p:grpSpPr>
        <p:sp>
          <p:nvSpPr>
            <p:cNvPr id="23" name="Rounded Rectangle 22"/>
            <p:cNvSpPr/>
            <p:nvPr/>
          </p:nvSpPr>
          <p:spPr>
            <a:xfrm>
              <a:off x="5390867" y="3289110"/>
              <a:ext cx="2688609" cy="72671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Android Framework</a:t>
              </a:r>
              <a:endParaRPr lang="en-US" sz="20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90865" y="4009054"/>
              <a:ext cx="2688609" cy="72671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Libraries &amp; Runtime</a:t>
              </a:r>
              <a:endParaRPr lang="en-US" sz="2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90864" y="4735773"/>
              <a:ext cx="2688609" cy="72671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Linux Kernel</a:t>
              </a:r>
              <a:endParaRPr lang="en-US" sz="20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814162" y="3272802"/>
            <a:ext cx="3140592" cy="1015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7912" y="212086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App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7840" y="1371600"/>
            <a:ext cx="3101546" cy="66294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 Manager Service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578242" y="2103120"/>
            <a:ext cx="3101546" cy="66294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 Manager Service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77840" y="2834640"/>
            <a:ext cx="3101948" cy="3589025"/>
            <a:chOff x="5577840" y="2834640"/>
            <a:chExt cx="3101948" cy="3589025"/>
          </a:xfrm>
        </p:grpSpPr>
        <p:sp>
          <p:nvSpPr>
            <p:cNvPr id="27" name="Rounded Rectangle 26"/>
            <p:cNvSpPr/>
            <p:nvPr/>
          </p:nvSpPr>
          <p:spPr>
            <a:xfrm>
              <a:off x="5578242" y="2834640"/>
              <a:ext cx="3101546" cy="6629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Activity Manager Service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577840" y="3566160"/>
              <a:ext cx="3101546" cy="6629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Package Manager Service</a:t>
              </a:r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577840" y="4294155"/>
              <a:ext cx="3101546" cy="6629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Telephony Manager Service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77840" y="5760720"/>
              <a:ext cx="3101546" cy="66294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Senor Manager Service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94221" y="5022501"/>
              <a:ext cx="10021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 …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35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71"/>
    </mc:Choice>
    <mc:Fallback xmlns="">
      <p:transition xmlns:p14="http://schemas.microsoft.com/office/powerpoint/2010/main" spd="slow" advTm="468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6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Android Framework is Vulnerable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1358" y="1855228"/>
            <a:ext cx="8256912" cy="2016939"/>
            <a:chOff x="361358" y="1967522"/>
            <a:chExt cx="8256912" cy="20169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">
              <a:off x="361358" y="2253118"/>
              <a:ext cx="8229600" cy="1731343"/>
            </a:xfrm>
            <a:prstGeom prst="rect">
              <a:avLst/>
            </a:prstGeom>
          </p:spPr>
        </p:pic>
        <p:pic>
          <p:nvPicPr>
            <p:cNvPr id="9" name="Picture 16" descr="“circle red”的图片搜索结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0">
              <a:off x="6938437" y="1967522"/>
              <a:ext cx="1679833" cy="936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85953" y="4105491"/>
            <a:ext cx="8229600" cy="1866569"/>
            <a:chOff x="685953" y="4217785"/>
            <a:chExt cx="8229600" cy="18665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540000">
              <a:off x="685953" y="4217785"/>
              <a:ext cx="8229600" cy="1742199"/>
            </a:xfrm>
            <a:prstGeom prst="rect">
              <a:avLst/>
            </a:prstGeom>
          </p:spPr>
        </p:pic>
        <p:pic>
          <p:nvPicPr>
            <p:cNvPr id="12" name="Picture 16" descr="“circle red”的图片搜索结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0">
              <a:off x="1182625" y="5148093"/>
              <a:ext cx="1871005" cy="936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44512" y="1781757"/>
            <a:ext cx="8426220" cy="1742199"/>
            <a:chOff x="274139" y="2039560"/>
            <a:chExt cx="8426220" cy="17421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40000">
              <a:off x="470760" y="2039560"/>
              <a:ext cx="8229599" cy="1742199"/>
            </a:xfrm>
            <a:prstGeom prst="rect">
              <a:avLst/>
            </a:prstGeom>
          </p:spPr>
        </p:pic>
        <p:pic>
          <p:nvPicPr>
            <p:cNvPr id="15" name="Picture 16" descr="“circle red”的图片搜索结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274139" y="2686470"/>
              <a:ext cx="4016861" cy="85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22619" y="3961891"/>
            <a:ext cx="8446056" cy="1734558"/>
            <a:chOff x="290535" y="4074185"/>
            <a:chExt cx="8446056" cy="17345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60000">
              <a:off x="506990" y="4074185"/>
              <a:ext cx="8229601" cy="1734558"/>
            </a:xfrm>
            <a:prstGeom prst="rect">
              <a:avLst/>
            </a:prstGeom>
          </p:spPr>
        </p:pic>
        <p:pic>
          <p:nvPicPr>
            <p:cNvPr id="18" name="Picture 16" descr="“circle red”的图片搜索结果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290535" y="4577467"/>
              <a:ext cx="3960879" cy="867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52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5"/>
    </mc:Choice>
    <mc:Fallback xmlns="">
      <p:transition xmlns:p14="http://schemas.microsoft.com/office/powerpoint/2010/main" spd="slow" advTm="179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dirty="0" smtClean="0"/>
              <a:t>Threats Caused by Framework </a:t>
            </a:r>
            <a:r>
              <a:rPr lang="en-US" altLang="zh-CN" sz="3300" dirty="0" smtClean="0"/>
              <a:t>V</a:t>
            </a:r>
            <a:r>
              <a:rPr lang="en-US" sz="3300" dirty="0" smtClean="0"/>
              <a:t>ulnerabilities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077" y="3507194"/>
            <a:ext cx="6128000" cy="2705793"/>
          </a:xfrm>
        </p:spPr>
        <p:txBody>
          <a:bodyPr>
            <a:normAutofit/>
          </a:bodyPr>
          <a:lstStyle/>
          <a:p>
            <a:pPr marL="36576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Stealing </a:t>
            </a:r>
            <a:r>
              <a:rPr lang="en-US" sz="2800" dirty="0"/>
              <a:t>user </a:t>
            </a:r>
            <a:r>
              <a:rPr lang="en-US" sz="2800" dirty="0" smtClean="0"/>
              <a:t>passwords</a:t>
            </a:r>
          </a:p>
          <a:p>
            <a:pPr marL="36576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Taking </a:t>
            </a:r>
            <a:r>
              <a:rPr lang="en-US" sz="2800" dirty="0"/>
              <a:t>pictures in </a:t>
            </a:r>
            <a:r>
              <a:rPr lang="en-US" sz="2800" dirty="0" smtClean="0"/>
              <a:t>the background</a:t>
            </a:r>
            <a:endParaRPr lang="en-US" sz="2800" dirty="0"/>
          </a:p>
          <a:p>
            <a:pPr marL="36576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Tampering </a:t>
            </a:r>
            <a:r>
              <a:rPr lang="en-US" sz="2800" dirty="0"/>
              <a:t>with user </a:t>
            </a:r>
            <a:r>
              <a:rPr lang="en-US" sz="2800" dirty="0" smtClean="0"/>
              <a:t>data</a:t>
            </a:r>
          </a:p>
          <a:p>
            <a:pPr marL="36576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 … …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224198" y="1885574"/>
            <a:ext cx="6695603" cy="1160248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hade val="86000"/>
                  <a:satMod val="140000"/>
                </a:schemeClr>
              </a:gs>
              <a:gs pos="0">
                <a:schemeClr val="accent2">
                  <a:tint val="48000"/>
                  <a:satMod val="150000"/>
                </a:schemeClr>
              </a:gs>
              <a:gs pos="3000">
                <a:schemeClr val="accent2">
                  <a:tint val="28000"/>
                  <a:satMod val="16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Vulnerabilities in Android Framework affect </a:t>
            </a:r>
            <a:r>
              <a:rPr lang="en-US" sz="2800" b="1" dirty="0" smtClean="0">
                <a:solidFill>
                  <a:srgbClr val="FF0000"/>
                </a:solidFill>
              </a:rPr>
              <a:t>EACH </a:t>
            </a:r>
            <a:r>
              <a:rPr lang="en-US" sz="2800" dirty="0" smtClean="0"/>
              <a:t>android device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2"/>
    </mc:Choice>
    <mc:Fallback xmlns="">
      <p:transition xmlns:p14="http://schemas.microsoft.com/office/powerpoint/2010/main" spd="slow" advTm="209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Android Security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4" y="1604639"/>
            <a:ext cx="7932830" cy="4247747"/>
          </a:xfrm>
        </p:spPr>
        <p:txBody>
          <a:bodyPr>
            <a:noAutofit/>
          </a:bodyPr>
          <a:lstStyle/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600" dirty="0" smtClean="0"/>
              <a:t>Most focus on Android apps</a:t>
            </a:r>
            <a:endParaRPr lang="en-US" sz="2600" dirty="0">
              <a:solidFill>
                <a:srgbClr val="FF0000"/>
              </a:solidFill>
            </a:endParaRP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600" dirty="0" smtClean="0"/>
              <a:t>Very few techniques and tools for analyzing Android Framework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600" dirty="0" smtClean="0"/>
              <a:t>No tool available for automatically discovering vulnerabilities in Android Framework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70" y="3990110"/>
            <a:ext cx="2876204" cy="25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0"/>
    </mc:Choice>
    <mc:Fallback xmlns="">
      <p:transition xmlns:p14="http://schemas.microsoft.com/office/powerpoint/2010/main" spd="slow" advTm="55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Background: Symbolic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18" y="1716504"/>
            <a:ext cx="8240681" cy="3304384"/>
          </a:xfrm>
        </p:spPr>
        <p:txBody>
          <a:bodyPr>
            <a:normAutofit/>
          </a:bodyPr>
          <a:lstStyle/>
          <a:p>
            <a:pPr marL="274320" indent="-274320">
              <a:buFont typeface="Wingdings" panose="05000000000000000000" pitchFamily="2" charset="2"/>
              <a:buChar char="Ø"/>
            </a:pPr>
            <a:r>
              <a:rPr lang="en-US" dirty="0" smtClean="0"/>
              <a:t>Symbolic </a:t>
            </a:r>
            <a:r>
              <a:rPr lang="en-US" dirty="0"/>
              <a:t>execution refers to execution of </a:t>
            </a:r>
            <a:r>
              <a:rPr lang="en-US" dirty="0" smtClean="0"/>
              <a:t>a program or function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symbols </a:t>
            </a:r>
            <a:r>
              <a:rPr lang="en-US" dirty="0"/>
              <a:t>as parameters  </a:t>
            </a:r>
            <a:endParaRPr lang="en-US" dirty="0" smtClean="0"/>
          </a:p>
          <a:p>
            <a:pPr marL="548640" lvl="1" indent="-274320"/>
            <a:r>
              <a:rPr lang="en-US" dirty="0" smtClean="0"/>
              <a:t>Systematically exploring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paths of a </a:t>
            </a:r>
            <a:r>
              <a:rPr lang="en-US" dirty="0" smtClean="0"/>
              <a:t>program</a:t>
            </a:r>
          </a:p>
          <a:p>
            <a:pPr marL="274320" indent="-274320"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Much powerful than </a:t>
            </a:r>
            <a:r>
              <a:rPr lang="en-US" dirty="0" smtClean="0">
                <a:solidFill>
                  <a:srgbClr val="FF0000"/>
                </a:solidFill>
              </a:rPr>
              <a:t>fuzzing </a:t>
            </a:r>
          </a:p>
          <a:p>
            <a:pPr marL="548640" lvl="2" indent="-274320"/>
            <a:r>
              <a:rPr lang="en-US" sz="2000" dirty="0" smtClean="0"/>
              <a:t>Conventional vulnerability discovery uses Fuzzing, where inputs are randomly generated and path exploration is non-systematic</a:t>
            </a:r>
          </a:p>
          <a:p>
            <a:pPr marL="548640" lvl="2" indent="-274320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2085" y="4937468"/>
            <a:ext cx="7288746" cy="954107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hade val="86000"/>
                  <a:satMod val="140000"/>
                </a:schemeClr>
              </a:gs>
              <a:gs pos="0">
                <a:schemeClr val="accent2">
                  <a:tint val="48000"/>
                  <a:satMod val="150000"/>
                </a:schemeClr>
              </a:gs>
              <a:gs pos="2000">
                <a:schemeClr val="accent2">
                  <a:tint val="28000"/>
                  <a:satMod val="16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1" indent="-274320" algn="ctr"/>
            <a:r>
              <a:rPr lang="en-US" sz="2800" dirty="0">
                <a:solidFill>
                  <a:schemeClr val="tx1"/>
                </a:solidFill>
              </a:rPr>
              <a:t>Symbolic execution is the state of the art in </a:t>
            </a:r>
            <a:r>
              <a:rPr lang="en-US" sz="2800" dirty="0">
                <a:solidFill>
                  <a:srgbClr val="FF0000"/>
                </a:solidFill>
              </a:rPr>
              <a:t>vulnerability discovery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51"/>
    </mc:Choice>
    <mc:Fallback xmlns="">
      <p:transition xmlns:p14="http://schemas.microsoft.com/office/powerpoint/2010/main" spd="slow" advTm="264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525083" y="4588117"/>
            <a:ext cx="3381647" cy="6611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799" y="1662732"/>
            <a:ext cx="441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foo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x) {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if (x &lt; 0)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return -1;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assert (x != 0xFFF0000);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return x/2;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80673" y="577760"/>
            <a:ext cx="1731618" cy="731520"/>
            <a:chOff x="6356974" y="1826"/>
            <a:chExt cx="1731618" cy="731520"/>
          </a:xfrm>
        </p:grpSpPr>
        <p:sp>
          <p:nvSpPr>
            <p:cNvPr id="22" name="Oval 21"/>
            <p:cNvSpPr/>
            <p:nvPr/>
          </p:nvSpPr>
          <p:spPr>
            <a:xfrm>
              <a:off x="6356974" y="1826"/>
              <a:ext cx="1731618" cy="7315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 </a:t>
              </a:r>
              <a:endParaRPr lang="en-US" sz="2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92549" y="161912"/>
              <a:ext cx="1213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/>
                <a:t>i</a:t>
              </a:r>
              <a:r>
                <a:rPr lang="en-US" sz="2200" dirty="0" smtClean="0"/>
                <a:t>f (x &lt; 0)</a:t>
              </a:r>
              <a:endParaRPr lang="en-US" sz="2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8138" y="1037202"/>
            <a:ext cx="2364080" cy="773599"/>
            <a:chOff x="1398245" y="882720"/>
            <a:chExt cx="2364080" cy="77359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2455979" y="1276687"/>
              <a:ext cx="1" cy="3796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98245" y="882720"/>
              <a:ext cx="236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</a:rPr>
                <a:t> is </a:t>
              </a:r>
              <a:r>
                <a:rPr lang="en-US" b="1" dirty="0" smtClean="0">
                  <a:solidFill>
                    <a:srgbClr val="FF0000"/>
                  </a:solidFill>
                </a:rPr>
                <a:t>symbolic</a:t>
              </a:r>
              <a:r>
                <a:rPr lang="en-US" dirty="0" smtClean="0">
                  <a:solidFill>
                    <a:srgbClr val="FF0000"/>
                  </a:solidFill>
                </a:rPr>
                <a:t> input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200605" y="2197402"/>
            <a:ext cx="2433802" cy="369332"/>
            <a:chOff x="2445667" y="2071829"/>
            <a:chExt cx="2433802" cy="369332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2445667" y="2241049"/>
              <a:ext cx="44202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815906" y="2071829"/>
              <a:ext cx="2063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Symbolic</a:t>
              </a:r>
              <a:r>
                <a:rPr lang="en-US" dirty="0" smtClean="0">
                  <a:solidFill>
                    <a:srgbClr val="FF0000"/>
                  </a:solidFill>
                </a:rPr>
                <a:t> branch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203276" y="3414986"/>
            <a:ext cx="1506697" cy="1097520"/>
            <a:chOff x="3191227" y="1962691"/>
            <a:chExt cx="1506697" cy="1097520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3929842" y="1962691"/>
              <a:ext cx="1" cy="3796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91227" y="2413880"/>
              <a:ext cx="1506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Symbolic</a:t>
              </a:r>
              <a:r>
                <a:rPr lang="en-US" dirty="0" smtClean="0">
                  <a:solidFill>
                    <a:srgbClr val="FF0000"/>
                  </a:solidFill>
                </a:rPr>
                <a:t> branch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85560" y="2895137"/>
            <a:ext cx="3086642" cy="731520"/>
            <a:chOff x="6540012" y="403092"/>
            <a:chExt cx="3086642" cy="731520"/>
          </a:xfrm>
        </p:grpSpPr>
        <p:sp>
          <p:nvSpPr>
            <p:cNvPr id="41" name="Oval 40"/>
            <p:cNvSpPr/>
            <p:nvPr/>
          </p:nvSpPr>
          <p:spPr>
            <a:xfrm>
              <a:off x="6540012" y="403092"/>
              <a:ext cx="3086642" cy="7315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 </a:t>
              </a:r>
              <a:endParaRPr lang="en-US" sz="2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43220" y="574081"/>
              <a:ext cx="257559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/>
                <a:t>i</a:t>
              </a:r>
              <a:r>
                <a:rPr lang="en-US" sz="2200" dirty="0" smtClean="0"/>
                <a:t>f (x != 0xFFF0000)</a:t>
              </a:r>
              <a:endParaRPr lang="en-US" sz="2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64756" y="1306612"/>
            <a:ext cx="3016858" cy="1600480"/>
            <a:chOff x="5123021" y="1653860"/>
            <a:chExt cx="3016858" cy="1600480"/>
          </a:xfrm>
        </p:grpSpPr>
        <p:cxnSp>
          <p:nvCxnSpPr>
            <p:cNvPr id="13" name="Straight Arrow Connector 12"/>
            <p:cNvCxnSpPr>
              <a:stCxn id="22" idx="4"/>
              <a:endCxn id="71" idx="0"/>
            </p:cNvCxnSpPr>
            <p:nvPr/>
          </p:nvCxnSpPr>
          <p:spPr>
            <a:xfrm flipH="1">
              <a:off x="5854541" y="1656528"/>
              <a:ext cx="1150206" cy="616821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22" idx="4"/>
            </p:cNvCxnSpPr>
            <p:nvPr/>
          </p:nvCxnSpPr>
          <p:spPr>
            <a:xfrm>
              <a:off x="7004747" y="1656528"/>
              <a:ext cx="583560" cy="1597812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7314012" y="216953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</a:rPr>
                <a:t> &gt;= 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123021" y="2273349"/>
              <a:ext cx="1463040" cy="7315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 </a:t>
              </a:r>
              <a:endParaRPr lang="en-US" sz="2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33651" y="2397933"/>
              <a:ext cx="12538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/>
                <a:t>r</a:t>
              </a:r>
              <a:r>
                <a:rPr lang="en-US" sz="2200" dirty="0" smtClean="0"/>
                <a:t>eturn -1</a:t>
              </a:r>
              <a:endParaRPr lang="en-US" sz="2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40253" y="1653860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&lt;</a:t>
              </a:r>
              <a:r>
                <a:rPr lang="en-US" dirty="0" smtClean="0">
                  <a:solidFill>
                    <a:srgbClr val="FF0000"/>
                  </a:solidFill>
                </a:rPr>
                <a:t> 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71382" y="3626657"/>
            <a:ext cx="4802554" cy="2456036"/>
            <a:chOff x="3703479" y="3821605"/>
            <a:chExt cx="4802554" cy="2456036"/>
          </a:xfrm>
        </p:grpSpPr>
        <p:grpSp>
          <p:nvGrpSpPr>
            <p:cNvPr id="119" name="Group 118"/>
            <p:cNvGrpSpPr/>
            <p:nvPr/>
          </p:nvGrpSpPr>
          <p:grpSpPr>
            <a:xfrm>
              <a:off x="4434999" y="3821605"/>
              <a:ext cx="2978455" cy="1724516"/>
              <a:chOff x="4434999" y="3821605"/>
              <a:chExt cx="2978455" cy="1724516"/>
            </a:xfrm>
          </p:grpSpPr>
          <p:cxnSp>
            <p:nvCxnSpPr>
              <p:cNvPr id="84" name="Straight Arrow Connector 83"/>
              <p:cNvCxnSpPr>
                <a:stCxn id="41" idx="4"/>
                <a:endCxn id="80" idx="0"/>
              </p:cNvCxnSpPr>
              <p:nvPr/>
            </p:nvCxnSpPr>
            <p:spPr>
              <a:xfrm flipH="1">
                <a:off x="4434999" y="3839534"/>
                <a:ext cx="2625979" cy="1656032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41" idx="4"/>
                <a:endCxn id="82" idx="0"/>
              </p:cNvCxnSpPr>
              <p:nvPr/>
            </p:nvCxnSpPr>
            <p:spPr>
              <a:xfrm>
                <a:off x="7060978" y="3821605"/>
                <a:ext cx="352476" cy="1724516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3703479" y="5495566"/>
              <a:ext cx="1463040" cy="731520"/>
              <a:chOff x="4289898" y="4902608"/>
              <a:chExt cx="1463040" cy="73152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4289898" y="4902608"/>
                <a:ext cx="1463040" cy="731520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367372" y="5052924"/>
                <a:ext cx="13789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/>
                  <a:t>r</a:t>
                </a:r>
                <a:r>
                  <a:rPr lang="en-US" sz="2200" dirty="0" smtClean="0"/>
                  <a:t>eturn x/2</a:t>
                </a:r>
                <a:endParaRPr lang="en-US" sz="22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394939" y="5546121"/>
              <a:ext cx="2037030" cy="731520"/>
              <a:chOff x="6068872" y="4925357"/>
              <a:chExt cx="2037030" cy="73152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6068872" y="4925357"/>
                <a:ext cx="2037030" cy="731520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172294" y="5096414"/>
                <a:ext cx="19271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 smtClean="0"/>
                  <a:t>flaw detected!</a:t>
                </a:r>
                <a:endParaRPr lang="en-US" sz="2200" dirty="0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783620" y="4251325"/>
              <a:ext cx="2799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(x != 0xfff0000)</a:t>
              </a:r>
              <a:r>
                <a:rPr lang="en-US" altLang="zh-CN" b="1" i="1" dirty="0" smtClean="0">
                  <a:solidFill>
                    <a:srgbClr val="0070C0"/>
                  </a:solidFill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dirty="0" smtClean="0">
                  <a:solidFill>
                    <a:srgbClr val="FF0000"/>
                  </a:solidFill>
                </a:rPr>
                <a:t>(x &gt;= 0)</a:t>
              </a:r>
              <a:r>
                <a:rPr lang="en-US" altLang="zh-CN" i="1" dirty="0" smtClean="0">
                  <a:latin typeface="ＭＳ ゴシック"/>
                  <a:ea typeface="ＭＳ ゴシック"/>
                  <a:cs typeface="ＭＳ ゴシック"/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86744" y="4925587"/>
              <a:ext cx="2819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(x </a:t>
              </a:r>
              <a:r>
                <a:rPr lang="en-US" dirty="0">
                  <a:solidFill>
                    <a:srgbClr val="FF0000"/>
                  </a:solidFill>
                </a:rPr>
                <a:t>=</a:t>
              </a:r>
              <a:r>
                <a:rPr lang="en-US" dirty="0" smtClean="0">
                  <a:solidFill>
                    <a:srgbClr val="FF0000"/>
                  </a:solidFill>
                </a:rPr>
                <a:t>= 0xfff0000)</a:t>
              </a:r>
              <a:r>
                <a:rPr lang="en-US" altLang="zh-CN" b="1" i="1" dirty="0" smtClean="0">
                  <a:solidFill>
                    <a:srgbClr val="0070C0"/>
                  </a:solidFill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dirty="0" smtClean="0">
                  <a:solidFill>
                    <a:srgbClr val="FF0000"/>
                  </a:solidFill>
                </a:rPr>
                <a:t>(x &gt;= 0)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93307" y="6198073"/>
            <a:ext cx="1881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 == </a:t>
            </a:r>
            <a:r>
              <a:rPr lang="en-US" sz="2000" b="1" dirty="0" smtClean="0">
                <a:solidFill>
                  <a:srgbClr val="FF0000"/>
                </a:solidFill>
              </a:rPr>
              <a:t>0xfff0000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3620127" y="3919748"/>
            <a:ext cx="3381647" cy="66117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360782" y="1238038"/>
            <a:ext cx="1316301" cy="482524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4125960" y="6132056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 == 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29404" y="2622572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 == </a:t>
            </a:r>
            <a:r>
              <a:rPr lang="en-US" sz="2000" b="1" dirty="0" smtClean="0">
                <a:solidFill>
                  <a:srgbClr val="FF0000"/>
                </a:solidFill>
              </a:rPr>
              <a:t>-1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4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70"/>
    </mc:Choice>
    <mc:Fallback xmlns="">
      <p:transition xmlns:p14="http://schemas.microsoft.com/office/powerpoint/2010/main" spd="slow" advTm="831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8" name="Picture 4" descr="“goal”的图片搜索结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5" y="3228491"/>
            <a:ext cx="5577840" cy="35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079450" y="6565846"/>
            <a:ext cx="6609348" cy="4204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7906946">
            <a:off x="2711039" y="4044665"/>
            <a:ext cx="2309860" cy="1327787"/>
          </a:xfrm>
          <a:prstGeom prst="rect">
            <a:avLst/>
          </a:prstGeom>
        </p:spPr>
        <p:txBody>
          <a:bodyPr wrap="square">
            <a:prstTxWarp prst="textSlantDown">
              <a:avLst/>
            </a:prstTxWarp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  <a:effectLst/>
              </a:rPr>
              <a:t>S</a:t>
            </a:r>
            <a:r>
              <a:rPr lang="en-US" sz="600" b="1" dirty="0" smtClean="0">
                <a:solidFill>
                  <a:schemeClr val="bg1"/>
                </a:solidFill>
                <a:effectLst/>
              </a:rPr>
              <a:t>ymbolic </a:t>
            </a:r>
            <a:r>
              <a:rPr lang="en-US" sz="600" b="1" dirty="0">
                <a:solidFill>
                  <a:schemeClr val="bg1"/>
                </a:solidFill>
                <a:effectLst/>
              </a:rPr>
              <a:t>E</a:t>
            </a:r>
            <a:r>
              <a:rPr lang="en-US" sz="600" b="1" dirty="0" smtClean="0">
                <a:solidFill>
                  <a:schemeClr val="bg1"/>
                </a:solidFill>
                <a:effectLst/>
              </a:rPr>
              <a:t>xecution</a:t>
            </a:r>
            <a:endParaRPr lang="en-US" sz="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8036" y="2896493"/>
            <a:ext cx="544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The first tool for symbolic execution of Android Framework</a:t>
            </a:r>
            <a:endParaRPr lang="en-US" sz="2400" b="1" dirty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835" y="835720"/>
            <a:ext cx="4218173" cy="1829875"/>
            <a:chOff x="262214" y="1065425"/>
            <a:chExt cx="4218173" cy="1829875"/>
          </a:xfrm>
        </p:grpSpPr>
        <p:sp>
          <p:nvSpPr>
            <p:cNvPr id="15" name="TextBox 14"/>
            <p:cNvSpPr txBox="1"/>
            <p:nvPr/>
          </p:nvSpPr>
          <p:spPr>
            <a:xfrm>
              <a:off x="262214" y="1065425"/>
              <a:ext cx="4218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70C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PoC</a:t>
              </a:r>
              <a:r>
                <a:rPr lang="en-US" sz="2400" b="1" dirty="0" smtClean="0">
                  <a:solidFill>
                    <a:srgbClr val="0070C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 exploit generation</a:t>
              </a:r>
              <a:endParaRPr lang="en-US" sz="24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" name="Up Arrow 1"/>
            <p:cNvSpPr/>
            <p:nvPr/>
          </p:nvSpPr>
          <p:spPr>
            <a:xfrm rot="19914722">
              <a:off x="2591509" y="1686760"/>
              <a:ext cx="1091893" cy="120854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68906" y="581961"/>
            <a:ext cx="2479132" cy="9483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35928" y="853787"/>
            <a:ext cx="4130842" cy="1819322"/>
            <a:chOff x="4859022" y="1069204"/>
            <a:chExt cx="4130842" cy="1819322"/>
          </a:xfrm>
        </p:grpSpPr>
        <p:sp>
          <p:nvSpPr>
            <p:cNvPr id="9" name="TextBox 8"/>
            <p:cNvSpPr txBox="1"/>
            <p:nvPr/>
          </p:nvSpPr>
          <p:spPr>
            <a:xfrm>
              <a:off x="4859022" y="1069204"/>
              <a:ext cx="4130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Vulnerability discovery </a:t>
              </a:r>
              <a:endParaRPr lang="en-US" sz="24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1685278" flipH="1">
              <a:off x="5948470" y="1716703"/>
              <a:ext cx="1091893" cy="1171823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152" y="1289609"/>
            <a:ext cx="3005923" cy="1685526"/>
            <a:chOff x="2842424" y="1727295"/>
            <a:chExt cx="3005923" cy="1685526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4500347" y="1727295"/>
              <a:ext cx="0" cy="595646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42424" y="2304825"/>
              <a:ext cx="30059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</a:rPr>
                <a:t>Proving the vulnerability is exploitable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78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2"/>
    </mc:Choice>
    <mc:Fallback xmlns="">
      <p:transition xmlns:p14="http://schemas.microsoft.com/office/powerpoint/2010/main" spd="slow" advTm="176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.2|4.4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9.6|5.8|3.9|11.3|7|3.8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|10.8|5.7|1.6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2|5.3|21.1|7.8|10|8.8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7|3.4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5.9|11.3|2.6|7.7|4|4.9|1.4|4.2|1.4|11.1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4|5.9|3.8|4.9|5.5|7.9|7.4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|5.5|8.4|26|2.3|7.1|21.3|4.4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.9|3.1|13.7|8.1|2.3|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ln/>
      </a:spPr>
      <a:bodyPr/>
      <a:lstStyle>
        <a:defPPr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128480</TotalTime>
  <Words>866</Words>
  <Application>Microsoft Macintosh PowerPoint</Application>
  <PresentationFormat>On-screen Show (4:3)</PresentationFormat>
  <Paragraphs>240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清晰</vt:lpstr>
      <vt:lpstr>PowerPoint Presentation</vt:lpstr>
      <vt:lpstr>Android Architecture</vt:lpstr>
      <vt:lpstr>PowerPoint Presentation</vt:lpstr>
      <vt:lpstr>Android Framework is Vulnerable</vt:lpstr>
      <vt:lpstr>Threats Caused by Framework Vulnerabilities</vt:lpstr>
      <vt:lpstr>Android Security Research</vt:lpstr>
      <vt:lpstr>Background: Symbolic Execution</vt:lpstr>
      <vt:lpstr>PowerPoint Presentation</vt:lpstr>
      <vt:lpstr>PowerPoint Presentation</vt:lpstr>
      <vt:lpstr>How to Exploit a Framework Vulnerability</vt:lpstr>
      <vt:lpstr>PowerPoint Presentation</vt:lpstr>
      <vt:lpstr>PowerPoint Presentation</vt:lpstr>
      <vt:lpstr>PowerPoint Presentation</vt:lpstr>
      <vt:lpstr>PowerPoint Presentation</vt:lpstr>
      <vt:lpstr>Architecture of our system</vt:lpstr>
      <vt:lpstr>Instrumenting bytecode instructions for heap migration</vt:lpstr>
      <vt:lpstr>Example of a test driver</vt:lpstr>
      <vt:lpstr>Migrating heap</vt:lpstr>
      <vt:lpstr>PowerPoint Presentation</vt:lpstr>
      <vt:lpstr>PowerPoint Presentation</vt:lpstr>
      <vt:lpstr>Tainting propagation</vt:lpstr>
      <vt:lpstr>Evaluation</vt:lpstr>
      <vt:lpstr>List of Vulnerability Instances &amp; Analysis Statistics</vt:lpstr>
      <vt:lpstr>An Example of an Exploit</vt:lpstr>
      <vt:lpstr>Code is open source!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Monitoring and Targeted Therapy for Software Security</dc:title>
  <dc:subject/>
  <dc:creator>Qiang Zeng</dc:creator>
  <cp:keywords/>
  <dc:description/>
  <cp:lastModifiedBy>Qiang Zeng</cp:lastModifiedBy>
  <cp:revision>10607</cp:revision>
  <cp:lastPrinted>2017-02-20T16:22:18Z</cp:lastPrinted>
  <dcterms:created xsi:type="dcterms:W3CDTF">2014-03-11T00:44:12Z</dcterms:created>
  <dcterms:modified xsi:type="dcterms:W3CDTF">2017-09-05T17:57:24Z</dcterms:modified>
  <cp:category/>
</cp:coreProperties>
</file>